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9"/>
  </p:notesMasterIdLst>
  <p:sldIdLst>
    <p:sldId id="256" r:id="rId2"/>
    <p:sldId id="293" r:id="rId3"/>
    <p:sldId id="294" r:id="rId4"/>
    <p:sldId id="295" r:id="rId5"/>
    <p:sldId id="296" r:id="rId6"/>
    <p:sldId id="297" r:id="rId7"/>
    <p:sldId id="298" r:id="rId8"/>
    <p:sldId id="299" r:id="rId9"/>
    <p:sldId id="300" r:id="rId10"/>
    <p:sldId id="301" r:id="rId11"/>
    <p:sldId id="302" r:id="rId12"/>
    <p:sldId id="310" r:id="rId13"/>
    <p:sldId id="312" r:id="rId14"/>
    <p:sldId id="313" r:id="rId15"/>
    <p:sldId id="314" r:id="rId16"/>
    <p:sldId id="315" r:id="rId17"/>
    <p:sldId id="311" r:id="rId18"/>
    <p:sldId id="316" r:id="rId19"/>
    <p:sldId id="317" r:id="rId20"/>
    <p:sldId id="318" r:id="rId21"/>
    <p:sldId id="319" r:id="rId22"/>
    <p:sldId id="320" r:id="rId23"/>
    <p:sldId id="321" r:id="rId24"/>
    <p:sldId id="322" r:id="rId25"/>
    <p:sldId id="257" r:id="rId26"/>
    <p:sldId id="262" r:id="rId27"/>
    <p:sldId id="285" r:id="rId28"/>
    <p:sldId id="263" r:id="rId29"/>
    <p:sldId id="283" r:id="rId30"/>
    <p:sldId id="264" r:id="rId31"/>
    <p:sldId id="265" r:id="rId32"/>
    <p:sldId id="266" r:id="rId33"/>
    <p:sldId id="284" r:id="rId34"/>
    <p:sldId id="286" r:id="rId35"/>
    <p:sldId id="259" r:id="rId36"/>
    <p:sldId id="287" r:id="rId37"/>
    <p:sldId id="260" r:id="rId38"/>
    <p:sldId id="261" r:id="rId39"/>
    <p:sldId id="267" r:id="rId40"/>
    <p:sldId id="268" r:id="rId41"/>
    <p:sldId id="274" r:id="rId42"/>
    <p:sldId id="270" r:id="rId43"/>
    <p:sldId id="271" r:id="rId44"/>
    <p:sldId id="272" r:id="rId45"/>
    <p:sldId id="273" r:id="rId46"/>
    <p:sldId id="281" r:id="rId47"/>
    <p:sldId id="289" r:id="rId48"/>
    <p:sldId id="282" r:id="rId49"/>
    <p:sldId id="288" r:id="rId50"/>
    <p:sldId id="303" r:id="rId51"/>
    <p:sldId id="309" r:id="rId52"/>
    <p:sldId id="308" r:id="rId53"/>
    <p:sldId id="304" r:id="rId54"/>
    <p:sldId id="305" r:id="rId55"/>
    <p:sldId id="306" r:id="rId56"/>
    <p:sldId id="307" r:id="rId57"/>
    <p:sldId id="29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56" autoAdjust="0"/>
    <p:restoredTop sz="88710" autoAdjust="0"/>
  </p:normalViewPr>
  <p:slideViewPr>
    <p:cSldViewPr>
      <p:cViewPr varScale="1">
        <p:scale>
          <a:sx n="62" d="100"/>
          <a:sy n="62" d="100"/>
        </p:scale>
        <p:origin x="-15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3A4F0-F511-460B-BD15-C21163962206}" type="datetimeFigureOut">
              <a:rPr lang="en-US" smtClean="0"/>
              <a:pPr/>
              <a:t>2/23/2023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A73A31-AA2F-434E-831A-FB6D754FC3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A73A31-AA2F-434E-831A-FB6D754FC328}"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2/23/2023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4B339F-4EB1-4E6F-B199-C19EA71FB0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2/23/2023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2/23/2023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2/23/2023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2/23/2023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JPG"/>
          <p:cNvPicPr>
            <a:picLocks noChangeAspect="1"/>
          </p:cNvPicPr>
          <p:nvPr/>
        </p:nvPicPr>
        <p:blipFill>
          <a:blip r:embed="rId2"/>
          <a:stretch>
            <a:fillRect/>
          </a:stretch>
        </p:blipFill>
        <p:spPr>
          <a:xfrm>
            <a:off x="304800" y="2667000"/>
            <a:ext cx="2728356" cy="1930914"/>
          </a:xfrm>
          <a:prstGeom prst="rect">
            <a:avLst/>
          </a:prstGeom>
        </p:spPr>
      </p:pic>
      <p:pic>
        <p:nvPicPr>
          <p:cNvPr id="8"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304800"/>
            <a:ext cx="1148443" cy="112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828800" y="228600"/>
            <a:ext cx="4572000" cy="1200329"/>
          </a:xfrm>
          <a:prstGeom prst="rect">
            <a:avLst/>
          </a:prstGeom>
        </p:spPr>
        <p:txBody>
          <a:bodyPr>
            <a:spAutoFit/>
          </a:bodyPr>
          <a:lstStyle/>
          <a:p>
            <a:r>
              <a:rPr lang="en-US" b="1" dirty="0" smtClean="0">
                <a:solidFill>
                  <a:srgbClr val="000000"/>
                </a:solidFill>
                <a:latin typeface="Berlin Sans FB Demi" panose="020E0802020502020306" pitchFamily="34" charset="0"/>
              </a:rPr>
              <a:t>University of </a:t>
            </a:r>
            <a:r>
              <a:rPr lang="en-US" b="1" dirty="0" err="1" smtClean="0">
                <a:solidFill>
                  <a:srgbClr val="000000"/>
                </a:solidFill>
                <a:latin typeface="Berlin Sans FB Demi" panose="020E0802020502020306" pitchFamily="34" charset="0"/>
              </a:rPr>
              <a:t>Basrah</a:t>
            </a:r>
            <a:r>
              <a:rPr lang="en-US" b="1" dirty="0" smtClean="0">
                <a:solidFill>
                  <a:srgbClr val="000000"/>
                </a:solidFill>
                <a:latin typeface="Berlin Sans FB Demi" panose="020E0802020502020306" pitchFamily="34" charset="0"/>
              </a:rPr>
              <a:t>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College of Nursing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Fundamentals of Nursing Department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Second stage </a:t>
            </a:r>
            <a:endParaRPr lang="ar-IQ" dirty="0">
              <a:solidFill>
                <a:prstClr val="black"/>
              </a:solidFill>
            </a:endParaRPr>
          </a:p>
        </p:txBody>
      </p:sp>
      <p:pic>
        <p:nvPicPr>
          <p:cNvPr id="10" name="صورة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239000" y="228600"/>
            <a:ext cx="1659432" cy="1128788"/>
          </a:xfrm>
          <a:prstGeom prst="rect">
            <a:avLst/>
          </a:prstGeom>
        </p:spPr>
      </p:pic>
      <p:sp>
        <p:nvSpPr>
          <p:cNvPr id="12" name="Rectangle 11"/>
          <p:cNvSpPr/>
          <p:nvPr/>
        </p:nvSpPr>
        <p:spPr>
          <a:xfrm>
            <a:off x="3962400" y="1676400"/>
            <a:ext cx="4953000" cy="4755148"/>
          </a:xfrm>
          <a:prstGeom prst="rect">
            <a:avLst/>
          </a:prstGeom>
        </p:spPr>
        <p:txBody>
          <a:bodyPr wrap="square">
            <a:spAutoFit/>
          </a:bodyPr>
          <a:lstStyle/>
          <a:p>
            <a:pPr algn="ctr">
              <a:lnSpc>
                <a:spcPct val="150000"/>
              </a:lnSpc>
            </a:pPr>
            <a:r>
              <a:rPr lang="en-US" sz="2000" b="1" dirty="0" smtClean="0">
                <a:solidFill>
                  <a:prstClr val="black"/>
                </a:solidFill>
              </a:rPr>
              <a:t> Adult Nursing (II) 2nd Stage</a:t>
            </a:r>
          </a:p>
          <a:p>
            <a:pPr algn="ctr">
              <a:lnSpc>
                <a:spcPct val="150000"/>
              </a:lnSpc>
            </a:pPr>
            <a:r>
              <a:rPr lang="en-US" sz="2000" b="1" dirty="0" smtClean="0">
                <a:solidFill>
                  <a:prstClr val="black"/>
                </a:solidFill>
              </a:rPr>
              <a:t>Lecture 1 (Theory</a:t>
            </a:r>
            <a:r>
              <a:rPr lang="en-US" sz="2400" b="1" dirty="0" smtClean="0">
                <a:solidFill>
                  <a:prstClr val="black"/>
                </a:solidFill>
              </a:rPr>
              <a:t>)</a:t>
            </a:r>
          </a:p>
          <a:p>
            <a:pPr algn="ctr">
              <a:lnSpc>
                <a:spcPct val="150000"/>
              </a:lnSpc>
            </a:pPr>
            <a:endParaRPr lang="en-US" b="1" dirty="0" smtClean="0">
              <a:solidFill>
                <a:prstClr val="black"/>
              </a:solidFill>
            </a:endParaRPr>
          </a:p>
          <a:p>
            <a:pPr marL="457200" indent="-457200" algn="ctr"/>
            <a:r>
              <a:rPr lang="en-US" sz="4800" kern="0" spc="-5" dirty="0" smtClean="0">
                <a:solidFill>
                  <a:srgbClr val="C00000"/>
                </a:solidFill>
              </a:rPr>
              <a:t>   Arthritis </a:t>
            </a:r>
            <a:endParaRPr lang="en-US" sz="3200" b="1" kern="0" spc="-5" dirty="0" smtClean="0">
              <a:solidFill>
                <a:srgbClr val="C00000"/>
              </a:solidFill>
            </a:endParaRPr>
          </a:p>
          <a:p>
            <a:pPr marL="457200" indent="-457200" algn="ctr">
              <a:buFontTx/>
              <a:buChar char="-"/>
            </a:pPr>
            <a:endParaRPr lang="en-US" b="1" kern="0" spc="-5" dirty="0" smtClean="0">
              <a:solidFill>
                <a:srgbClr val="C00000"/>
              </a:solidFill>
            </a:endParaRPr>
          </a:p>
          <a:p>
            <a:pPr marL="457200" indent="-457200" algn="ctr">
              <a:buFontTx/>
              <a:buChar char="-"/>
            </a:pPr>
            <a:endParaRPr lang="en-US" b="1" kern="0" spc="-5" dirty="0" smtClean="0">
              <a:solidFill>
                <a:srgbClr val="C00000"/>
              </a:solidFill>
            </a:endParaRPr>
          </a:p>
          <a:p>
            <a:pPr marL="457200" indent="-457200" algn="ctr">
              <a:buFontTx/>
              <a:buChar char="-"/>
            </a:pPr>
            <a:r>
              <a:rPr lang="en-US" b="1" kern="0" spc="-5" dirty="0" smtClean="0">
                <a:solidFill>
                  <a:srgbClr val="C00000"/>
                </a:solidFill>
              </a:rPr>
              <a:t>Dr. </a:t>
            </a:r>
            <a:r>
              <a:rPr lang="en-US" b="1" kern="0" spc="-5" dirty="0" err="1" smtClean="0">
                <a:solidFill>
                  <a:srgbClr val="C00000"/>
                </a:solidFill>
              </a:rPr>
              <a:t>Mohamad</a:t>
            </a:r>
            <a:r>
              <a:rPr lang="en-US" b="1" kern="0" spc="-5" dirty="0" smtClean="0">
                <a:solidFill>
                  <a:srgbClr val="C00000"/>
                </a:solidFill>
              </a:rPr>
              <a:t>  </a:t>
            </a:r>
            <a:r>
              <a:rPr lang="en-US" b="1" kern="0" spc="-5" dirty="0" err="1" smtClean="0">
                <a:solidFill>
                  <a:srgbClr val="C00000"/>
                </a:solidFill>
              </a:rPr>
              <a:t>Abdulridha</a:t>
            </a:r>
            <a:r>
              <a:rPr lang="en-US" b="1" kern="0" spc="-5" dirty="0" smtClean="0">
                <a:solidFill>
                  <a:srgbClr val="C00000"/>
                </a:solidFill>
              </a:rPr>
              <a:t> </a:t>
            </a:r>
          </a:p>
          <a:p>
            <a:pPr marL="457200" indent="-457200" algn="ctr">
              <a:buFontTx/>
              <a:buChar char="-"/>
            </a:pPr>
            <a:endParaRPr lang="en-US" b="1" kern="0" spc="-5" dirty="0" smtClean="0">
              <a:solidFill>
                <a:srgbClr val="C00000"/>
              </a:solidFill>
            </a:endParaRPr>
          </a:p>
          <a:p>
            <a:pPr marL="457200" indent="-457200" algn="ctr">
              <a:buFontTx/>
              <a:buChar char="-"/>
            </a:pPr>
            <a:endParaRPr lang="en-US" b="1" kern="0" spc="-5" dirty="0" smtClean="0">
              <a:solidFill>
                <a:srgbClr val="C00000"/>
              </a:solidFill>
            </a:endParaRPr>
          </a:p>
          <a:p>
            <a:pPr marL="457200" indent="-457200" algn="ctr">
              <a:buFontTx/>
              <a:buChar char="-"/>
            </a:pPr>
            <a:endParaRPr lang="en-US" b="1" kern="0" spc="-5" dirty="0" smtClean="0">
              <a:solidFill>
                <a:srgbClr val="C00000"/>
              </a:solidFill>
            </a:endParaRPr>
          </a:p>
          <a:p>
            <a:pPr marL="457200" indent="-457200" algn="ctr">
              <a:buFontTx/>
              <a:buChar char="-"/>
            </a:pPr>
            <a:endParaRPr lang="en-US" b="1" kern="0" spc="-5" dirty="0" smtClean="0">
              <a:solidFill>
                <a:srgbClr val="C00000"/>
              </a:solidFill>
            </a:endParaRPr>
          </a:p>
          <a:p>
            <a:pPr marL="457200" indent="-457200" algn="ctr">
              <a:buFontTx/>
              <a:buChar char="-"/>
            </a:pPr>
            <a:r>
              <a:rPr lang="en-US" b="1" kern="0" spc="-5" dirty="0" smtClean="0">
                <a:solidFill>
                  <a:srgbClr val="C00000"/>
                </a:solidFill>
              </a:rPr>
              <a:t>Orthopedic Surgeon </a:t>
            </a:r>
          </a:p>
          <a:p>
            <a:pPr marL="457200" indent="-457200" algn="ctr">
              <a:buFontTx/>
              <a:buChar char="-"/>
            </a:pPr>
            <a:r>
              <a:rPr lang="en-US" b="1" kern="0" spc="-5" dirty="0" smtClean="0">
                <a:solidFill>
                  <a:srgbClr val="C00000"/>
                </a:solidFill>
              </a:rPr>
              <a:t>M.B.CH.B   F.I.C.M.S (ORTHO)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3.JPG"/>
          <p:cNvPicPr>
            <a:picLocks noGrp="1" noChangeAspect="1"/>
          </p:cNvPicPr>
          <p:nvPr>
            <p:ph idx="1"/>
          </p:nvPr>
        </p:nvPicPr>
        <p:blipFill>
          <a:blip r:embed="rId2"/>
          <a:stretch>
            <a:fillRect/>
          </a:stretch>
        </p:blipFill>
        <p:spPr>
          <a:xfrm>
            <a:off x="1387884" y="1481138"/>
            <a:ext cx="6368232" cy="4525962"/>
          </a:xfrm>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63.JPG"/>
          <p:cNvPicPr>
            <a:picLocks noGrp="1" noChangeAspect="1"/>
          </p:cNvPicPr>
          <p:nvPr>
            <p:ph idx="1"/>
          </p:nvPr>
        </p:nvPicPr>
        <p:blipFill>
          <a:blip r:embed="rId2"/>
          <a:stretch>
            <a:fillRect/>
          </a:stretch>
        </p:blipFill>
        <p:spPr>
          <a:xfrm>
            <a:off x="457200" y="533400"/>
            <a:ext cx="4309588" cy="2895600"/>
          </a:xfrm>
        </p:spPr>
      </p:pic>
      <p:sp>
        <p:nvSpPr>
          <p:cNvPr id="2" name="Title 1"/>
          <p:cNvSpPr>
            <a:spLocks noGrp="1"/>
          </p:cNvSpPr>
          <p:nvPr>
            <p:ph type="title"/>
          </p:nvPr>
        </p:nvSpPr>
        <p:spPr/>
        <p:txBody>
          <a:bodyPr/>
          <a:lstStyle/>
          <a:p>
            <a:endParaRPr lang="en-US"/>
          </a:p>
        </p:txBody>
      </p:sp>
      <p:pic>
        <p:nvPicPr>
          <p:cNvPr id="7" name="Picture 6" descr="6.JPG"/>
          <p:cNvPicPr>
            <a:picLocks noChangeAspect="1"/>
          </p:cNvPicPr>
          <p:nvPr/>
        </p:nvPicPr>
        <p:blipFill>
          <a:blip r:embed="rId3"/>
          <a:stretch>
            <a:fillRect/>
          </a:stretch>
        </p:blipFill>
        <p:spPr>
          <a:xfrm>
            <a:off x="4800600" y="2743200"/>
            <a:ext cx="4100923" cy="34143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ف.JPG"/>
          <p:cNvPicPr>
            <a:picLocks noGrp="1" noChangeAspect="1"/>
          </p:cNvPicPr>
          <p:nvPr>
            <p:ph idx="1"/>
          </p:nvPr>
        </p:nvPicPr>
        <p:blipFill>
          <a:blip r:embed="rId2"/>
          <a:stretch>
            <a:fillRect/>
          </a:stretch>
        </p:blipFill>
        <p:spPr>
          <a:xfrm>
            <a:off x="304800" y="228600"/>
            <a:ext cx="8624850" cy="624558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اء.JPG"/>
          <p:cNvPicPr>
            <a:picLocks noGrp="1" noChangeAspect="1"/>
          </p:cNvPicPr>
          <p:nvPr>
            <p:ph idx="1"/>
          </p:nvPr>
        </p:nvPicPr>
        <p:blipFill>
          <a:blip r:embed="rId2"/>
          <a:stretch>
            <a:fillRect/>
          </a:stretch>
        </p:blipFill>
        <p:spPr>
          <a:xfrm>
            <a:off x="304800" y="609600"/>
            <a:ext cx="8534400" cy="397429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يل.JPG"/>
          <p:cNvPicPr>
            <a:picLocks noGrp="1" noChangeAspect="1"/>
          </p:cNvPicPr>
          <p:nvPr>
            <p:ph idx="1"/>
          </p:nvPr>
        </p:nvPicPr>
        <p:blipFill>
          <a:blip r:embed="rId2"/>
          <a:stretch>
            <a:fillRect/>
          </a:stretch>
        </p:blipFill>
        <p:spPr>
          <a:xfrm>
            <a:off x="419150" y="457200"/>
            <a:ext cx="8120154" cy="5715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ث.JPG"/>
          <p:cNvPicPr>
            <a:picLocks noGrp="1" noChangeAspect="1"/>
          </p:cNvPicPr>
          <p:nvPr>
            <p:ph idx="1"/>
          </p:nvPr>
        </p:nvPicPr>
        <p:blipFill>
          <a:blip r:embed="rId2"/>
          <a:stretch>
            <a:fillRect/>
          </a:stretch>
        </p:blipFill>
        <p:spPr>
          <a:xfrm>
            <a:off x="457200" y="609600"/>
            <a:ext cx="7998731" cy="574746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JPG"/>
          <p:cNvPicPr>
            <a:picLocks noGrp="1" noChangeAspect="1"/>
          </p:cNvPicPr>
          <p:nvPr>
            <p:ph idx="1"/>
          </p:nvPr>
        </p:nvPicPr>
        <p:blipFill>
          <a:blip r:embed="rId2"/>
          <a:stretch>
            <a:fillRect/>
          </a:stretch>
        </p:blipFill>
        <p:spPr>
          <a:xfrm>
            <a:off x="609600" y="609599"/>
            <a:ext cx="8153400" cy="596945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م.JPG"/>
          <p:cNvPicPr>
            <a:picLocks noGrp="1" noChangeAspect="1"/>
          </p:cNvPicPr>
          <p:nvPr>
            <p:ph idx="1"/>
          </p:nvPr>
        </p:nvPicPr>
        <p:blipFill>
          <a:blip r:embed="rId2"/>
          <a:stretch>
            <a:fillRect/>
          </a:stretch>
        </p:blipFill>
        <p:spPr>
          <a:xfrm>
            <a:off x="304800" y="762000"/>
            <a:ext cx="8662575" cy="509974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ب.JPG"/>
          <p:cNvPicPr>
            <a:picLocks noGrp="1" noChangeAspect="1"/>
          </p:cNvPicPr>
          <p:nvPr>
            <p:ph idx="1"/>
          </p:nvPr>
        </p:nvPicPr>
        <p:blipFill>
          <a:blip r:embed="rId2"/>
          <a:stretch>
            <a:fillRect/>
          </a:stretch>
        </p:blipFill>
        <p:spPr>
          <a:xfrm>
            <a:off x="381000" y="762000"/>
            <a:ext cx="8352211" cy="494903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ؤ.JPG"/>
          <p:cNvPicPr>
            <a:picLocks noGrp="1" noChangeAspect="1"/>
          </p:cNvPicPr>
          <p:nvPr>
            <p:ph idx="1"/>
          </p:nvPr>
        </p:nvPicPr>
        <p:blipFill>
          <a:blip r:embed="rId2"/>
          <a:stretch>
            <a:fillRect/>
          </a:stretch>
        </p:blipFill>
        <p:spPr>
          <a:xfrm>
            <a:off x="533400" y="609600"/>
            <a:ext cx="7834136" cy="53213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686800" cy="4876800"/>
          </a:xfrm>
        </p:spPr>
        <p:txBody>
          <a:bodyPr>
            <a:normAutofit/>
          </a:bodyPr>
          <a:lstStyle/>
          <a:p>
            <a:pPr marL="514350" indent="-514350">
              <a:buAutoNum type="arabicPeriod"/>
            </a:pPr>
            <a:r>
              <a:rPr lang="en-US" dirty="0" smtClean="0"/>
              <a:t>Injury (leading to osteoarthritis).</a:t>
            </a:r>
          </a:p>
          <a:p>
            <a:pPr marL="514350" indent="-514350">
              <a:buAutoNum type="arabicPeriod"/>
            </a:pPr>
            <a:r>
              <a:rPr lang="en-US" dirty="0" smtClean="0"/>
              <a:t>Metabolic abnormalities (such as gout and </a:t>
            </a:r>
            <a:r>
              <a:rPr lang="en-US" dirty="0" err="1" smtClean="0"/>
              <a:t>pseudogout</a:t>
            </a:r>
            <a:r>
              <a:rPr lang="en-US" dirty="0" smtClean="0"/>
              <a:t>).</a:t>
            </a:r>
          </a:p>
          <a:p>
            <a:pPr marL="514350" indent="-514350">
              <a:buAutoNum type="arabicPeriod"/>
            </a:pPr>
            <a:r>
              <a:rPr lang="en-US" dirty="0" smtClean="0"/>
              <a:t>Hereditary factors.</a:t>
            </a:r>
          </a:p>
          <a:p>
            <a:pPr marL="514350" indent="-514350">
              <a:buAutoNum type="arabicPeriod"/>
            </a:pPr>
            <a:r>
              <a:rPr lang="en-US" dirty="0" smtClean="0"/>
              <a:t>The direct and indirect effect of infections (bacterial and viral) septic joint </a:t>
            </a:r>
          </a:p>
          <a:p>
            <a:pPr marL="514350" indent="-514350">
              <a:buAutoNum type="arabicPeriod"/>
            </a:pPr>
            <a:r>
              <a:rPr lang="en-US" dirty="0" smtClean="0"/>
              <a:t> Misdirected immune system with autoimmunity (such as in rheumatoid arthritis and systemic lupus </a:t>
            </a:r>
            <a:r>
              <a:rPr lang="en-US" dirty="0" err="1" smtClean="0"/>
              <a:t>erythematosus</a:t>
            </a:r>
            <a:r>
              <a:rPr lang="en-US" dirty="0" smtClean="0"/>
              <a:t>).</a:t>
            </a:r>
            <a:br>
              <a:rPr lang="en-US" dirty="0" smtClean="0"/>
            </a:br>
            <a:r>
              <a:rPr lang="en-US" dirty="0" smtClean="0"/>
              <a:t/>
            </a:r>
            <a:br>
              <a:rPr lang="en-US" dirty="0" smtClean="0"/>
            </a:br>
            <a:endParaRPr lang="en-US" dirty="0"/>
          </a:p>
        </p:txBody>
      </p:sp>
      <p:sp>
        <p:nvSpPr>
          <p:cNvPr id="2" name="Title 1"/>
          <p:cNvSpPr>
            <a:spLocks noGrp="1"/>
          </p:cNvSpPr>
          <p:nvPr>
            <p:ph type="title"/>
          </p:nvPr>
        </p:nvSpPr>
        <p:spPr>
          <a:xfrm>
            <a:off x="457200" y="533400"/>
            <a:ext cx="8229600" cy="1981200"/>
          </a:xfrm>
        </p:spPr>
        <p:txBody>
          <a:bodyPr>
            <a:normAutofit/>
          </a:bodyPr>
          <a:lstStyle/>
          <a:p>
            <a:r>
              <a:rPr lang="en-US" b="1" dirty="0" smtClean="0"/>
              <a:t>Causes of arthritis</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ؤس.JPG"/>
          <p:cNvPicPr>
            <a:picLocks noGrp="1" noChangeAspect="1"/>
          </p:cNvPicPr>
          <p:nvPr>
            <p:ph idx="1"/>
          </p:nvPr>
        </p:nvPicPr>
        <p:blipFill>
          <a:blip r:embed="rId2"/>
          <a:stretch>
            <a:fillRect/>
          </a:stretch>
        </p:blipFill>
        <p:spPr>
          <a:xfrm>
            <a:off x="685800" y="457063"/>
            <a:ext cx="7735527" cy="571513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بل.JPG"/>
          <p:cNvPicPr>
            <a:picLocks noGrp="1" noChangeAspect="1"/>
          </p:cNvPicPr>
          <p:nvPr>
            <p:ph idx="1"/>
          </p:nvPr>
        </p:nvPicPr>
        <p:blipFill>
          <a:blip r:embed="rId2"/>
          <a:stretch>
            <a:fillRect/>
          </a:stretch>
        </p:blipFill>
        <p:spPr>
          <a:xfrm>
            <a:off x="381000" y="609600"/>
            <a:ext cx="8200983" cy="572542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ملءي.JPG"/>
          <p:cNvPicPr>
            <a:picLocks noGrp="1" noChangeAspect="1"/>
          </p:cNvPicPr>
          <p:nvPr>
            <p:ph idx="1"/>
          </p:nvPr>
        </p:nvPicPr>
        <p:blipFill>
          <a:blip r:embed="rId2"/>
          <a:stretch>
            <a:fillRect/>
          </a:stretch>
        </p:blipFill>
        <p:spPr>
          <a:xfrm>
            <a:off x="304800" y="457200"/>
            <a:ext cx="8173354" cy="572878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ضي.JPG"/>
          <p:cNvPicPr>
            <a:picLocks noGrp="1" noChangeAspect="1"/>
          </p:cNvPicPr>
          <p:nvPr>
            <p:ph idx="1"/>
          </p:nvPr>
        </p:nvPicPr>
        <p:blipFill>
          <a:blip r:embed="rId2"/>
          <a:stretch>
            <a:fillRect/>
          </a:stretch>
        </p:blipFill>
        <p:spPr>
          <a:xfrm>
            <a:off x="762000" y="685800"/>
            <a:ext cx="7838202" cy="53975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يلىلا.JPG"/>
          <p:cNvPicPr>
            <a:picLocks noGrp="1" noChangeAspect="1"/>
          </p:cNvPicPr>
          <p:nvPr>
            <p:ph idx="1"/>
          </p:nvPr>
        </p:nvPicPr>
        <p:blipFill>
          <a:blip r:embed="rId2"/>
          <a:stretch>
            <a:fillRect/>
          </a:stretch>
        </p:blipFill>
        <p:spPr>
          <a:xfrm>
            <a:off x="838200" y="570470"/>
            <a:ext cx="7696200" cy="536043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Osteoarthritis is a non-inflammatory, degenerative condition of joints Characterized by degeneration of </a:t>
            </a:r>
            <a:r>
              <a:rPr lang="en-US" dirty="0" err="1" smtClean="0"/>
              <a:t>articular</a:t>
            </a:r>
            <a:r>
              <a:rPr lang="en-US" dirty="0" smtClean="0"/>
              <a:t> cartilage and formation of new bone i.e. </a:t>
            </a:r>
            <a:r>
              <a:rPr lang="en-US" dirty="0" err="1" smtClean="0"/>
              <a:t>osteophytes</a:t>
            </a:r>
            <a:r>
              <a:rPr lang="en-US" dirty="0" smtClean="0"/>
              <a:t>.</a:t>
            </a:r>
          </a:p>
          <a:p>
            <a:endParaRPr lang="en-US" dirty="0"/>
          </a:p>
        </p:txBody>
      </p:sp>
      <p:sp>
        <p:nvSpPr>
          <p:cNvPr id="2" name="Title 1"/>
          <p:cNvSpPr>
            <a:spLocks noGrp="1"/>
          </p:cNvSpPr>
          <p:nvPr>
            <p:ph type="title"/>
          </p:nvPr>
        </p:nvSpPr>
        <p:spPr/>
        <p:txBody>
          <a:bodyPr/>
          <a:lstStyle/>
          <a:p>
            <a:r>
              <a:rPr lang="en-US" dirty="0" smtClean="0"/>
              <a:t>Osteoarthritis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506674"/>
            <a:ext cx="8411215" cy="5351326"/>
          </a:xfrm>
          <a:prstGeom prst="rect">
            <a:avLst/>
          </a:prstGeom>
          <a:noFill/>
          <a:ln w="9525">
            <a:noFill/>
            <a:miter lim="800000"/>
            <a:headEnd/>
            <a:tailEnd/>
          </a:ln>
          <a:effectLst/>
        </p:spPr>
      </p:pic>
      <p:sp>
        <p:nvSpPr>
          <p:cNvPr id="3" name="مستطيل 2"/>
          <p:cNvSpPr/>
          <p:nvPr/>
        </p:nvSpPr>
        <p:spPr>
          <a:xfrm>
            <a:off x="0" y="0"/>
            <a:ext cx="9144000" cy="1569660"/>
          </a:xfrm>
          <a:prstGeom prst="rect">
            <a:avLst/>
          </a:prstGeom>
        </p:spPr>
        <p:txBody>
          <a:bodyPr wrap="square">
            <a:spAutoFit/>
          </a:bodyPr>
          <a:lstStyle/>
          <a:p>
            <a:pPr algn="l"/>
            <a:r>
              <a:rPr lang="en-US" sz="3200" b="1" dirty="0" smtClean="0">
                <a:solidFill>
                  <a:srgbClr val="FF0000"/>
                </a:solidFill>
              </a:rPr>
              <a:t>PATHOLOGY </a:t>
            </a:r>
          </a:p>
          <a:p>
            <a:pPr algn="l"/>
            <a:r>
              <a:rPr lang="en-US" sz="3200" b="1" dirty="0" smtClean="0">
                <a:solidFill>
                  <a:srgbClr val="FF0000"/>
                </a:solidFill>
              </a:rPr>
              <a:t>At the earliest stages of osteoarthritis, your joints look like this:</a:t>
            </a:r>
            <a:endParaRPr lang="ar-SA" sz="32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بيلا.JPG"/>
          <p:cNvPicPr>
            <a:picLocks noChangeAspect="1"/>
          </p:cNvPicPr>
          <p:nvPr/>
        </p:nvPicPr>
        <p:blipFill>
          <a:blip r:embed="rId2" cstate="email"/>
          <a:stretch>
            <a:fillRect/>
          </a:stretch>
        </p:blipFill>
        <p:spPr>
          <a:xfrm>
            <a:off x="4572000" y="457200"/>
            <a:ext cx="4168746" cy="3471862"/>
          </a:xfrm>
          <a:prstGeom prst="rect">
            <a:avLst/>
          </a:prstGeom>
        </p:spPr>
      </p:pic>
      <p:pic>
        <p:nvPicPr>
          <p:cNvPr id="3" name="Picture 2" descr="حهحه.JPG"/>
          <p:cNvPicPr>
            <a:picLocks noChangeAspect="1"/>
          </p:cNvPicPr>
          <p:nvPr/>
        </p:nvPicPr>
        <p:blipFill>
          <a:blip r:embed="rId3" cstate="email"/>
          <a:stretch>
            <a:fillRect/>
          </a:stretch>
        </p:blipFill>
        <p:spPr>
          <a:xfrm>
            <a:off x="228600" y="685800"/>
            <a:ext cx="4215912" cy="3200400"/>
          </a:xfrm>
          <a:prstGeom prst="rect">
            <a:avLst/>
          </a:prstGeom>
        </p:spPr>
      </p:pic>
      <p:pic>
        <p:nvPicPr>
          <p:cNvPr id="4" name="Picture 3" descr="تهعلبؤ.JPG"/>
          <p:cNvPicPr>
            <a:picLocks noChangeAspect="1"/>
          </p:cNvPicPr>
          <p:nvPr/>
        </p:nvPicPr>
        <p:blipFill>
          <a:blip r:embed="rId4" cstate="email"/>
          <a:stretch>
            <a:fillRect/>
          </a:stretch>
        </p:blipFill>
        <p:spPr>
          <a:xfrm>
            <a:off x="2438400" y="4230312"/>
            <a:ext cx="3505200" cy="239153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714356"/>
            <a:ext cx="9144000" cy="6121873"/>
          </a:xfrm>
          <a:prstGeom prst="rect">
            <a:avLst/>
          </a:prstGeom>
          <a:noFill/>
          <a:ln w="9525">
            <a:noFill/>
            <a:miter lim="800000"/>
            <a:headEnd/>
            <a:tailEnd/>
          </a:ln>
          <a:effectLst/>
        </p:spPr>
      </p:pic>
      <p:sp>
        <p:nvSpPr>
          <p:cNvPr id="3" name="مستطيل 2"/>
          <p:cNvSpPr/>
          <p:nvPr/>
        </p:nvSpPr>
        <p:spPr>
          <a:xfrm>
            <a:off x="0" y="0"/>
            <a:ext cx="9144000" cy="584775"/>
          </a:xfrm>
          <a:prstGeom prst="rect">
            <a:avLst/>
          </a:prstGeom>
        </p:spPr>
        <p:txBody>
          <a:bodyPr wrap="square">
            <a:spAutoFit/>
          </a:bodyPr>
          <a:lstStyle/>
          <a:p>
            <a:pPr algn="l"/>
            <a:r>
              <a:rPr lang="en-US" sz="3200" b="1" dirty="0" smtClean="0">
                <a:solidFill>
                  <a:srgbClr val="FF0000"/>
                </a:solidFill>
              </a:rPr>
              <a:t>As your osteoarthritis progresses, it looks like this:</a:t>
            </a:r>
            <a:endParaRPr lang="ar-SA" sz="3200"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D oA.jpg"/>
          <p:cNvPicPr>
            <a:picLocks noChangeAspect="1"/>
          </p:cNvPicPr>
          <p:nvPr/>
        </p:nvPicPr>
        <p:blipFill>
          <a:blip r:embed="rId2" cstate="email"/>
          <a:stretch>
            <a:fillRect/>
          </a:stretch>
        </p:blipFill>
        <p:spPr>
          <a:xfrm>
            <a:off x="191988" y="0"/>
            <a:ext cx="8760023"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219201"/>
          <a:ext cx="8382000" cy="4846320"/>
        </p:xfrm>
        <a:graphic>
          <a:graphicData uri="http://schemas.openxmlformats.org/drawingml/2006/table">
            <a:tbl>
              <a:tblPr firstRow="1" bandRow="1">
                <a:tableStyleId>{5C22544A-7EE6-4342-B048-85BDC9FD1C3A}</a:tableStyleId>
              </a:tblPr>
              <a:tblGrid>
                <a:gridCol w="3276600"/>
                <a:gridCol w="5105400"/>
              </a:tblGrid>
              <a:tr h="650219">
                <a:tc>
                  <a:txBody>
                    <a:bodyPr/>
                    <a:lstStyle/>
                    <a:p>
                      <a:r>
                        <a:rPr kumimoji="0" lang="en-US" sz="1800" b="1" i="0" kern="1200" dirty="0" smtClean="0">
                          <a:solidFill>
                            <a:schemeClr val="lt1"/>
                          </a:solidFill>
                          <a:latin typeface="+mn-lt"/>
                          <a:ea typeface="+mn-ea"/>
                          <a:cs typeface="+mn-cs"/>
                        </a:rPr>
                        <a:t>Types of arthritis</a:t>
                      </a:r>
                      <a:br>
                        <a:rPr kumimoji="0" lang="en-US" sz="1800" b="1" i="0" kern="1200" dirty="0" smtClean="0">
                          <a:solidFill>
                            <a:schemeClr val="lt1"/>
                          </a:solidFill>
                          <a:latin typeface="+mn-lt"/>
                          <a:ea typeface="+mn-ea"/>
                          <a:cs typeface="+mn-cs"/>
                        </a:rPr>
                      </a:br>
                      <a:r>
                        <a:rPr kumimoji="0" lang="en-US" sz="1800" b="1" i="0" kern="1200" dirty="0" smtClean="0">
                          <a:solidFill>
                            <a:schemeClr val="lt1"/>
                          </a:solidFill>
                          <a:latin typeface="+mn-lt"/>
                          <a:ea typeface="+mn-ea"/>
                          <a:cs typeface="+mn-cs"/>
                        </a:rPr>
                        <a:t/>
                      </a:r>
                      <a:br>
                        <a:rPr kumimoji="0" lang="en-US" sz="1800" b="1" i="0" kern="1200" dirty="0" smtClean="0">
                          <a:solidFill>
                            <a:schemeClr val="lt1"/>
                          </a:solidFill>
                          <a:latin typeface="+mn-lt"/>
                          <a:ea typeface="+mn-ea"/>
                          <a:cs typeface="+mn-cs"/>
                        </a:rPr>
                      </a:br>
                      <a:endParaRPr lang="en-US" dirty="0"/>
                    </a:p>
                  </a:txBody>
                  <a:tcPr/>
                </a:tc>
                <a:tc>
                  <a:txBody>
                    <a:bodyPr/>
                    <a:lstStyle/>
                    <a:p>
                      <a:r>
                        <a:rPr kumimoji="0" lang="en-US" sz="1800" b="1" i="0" kern="1200" dirty="0" smtClean="0">
                          <a:solidFill>
                            <a:schemeClr val="lt1"/>
                          </a:solidFill>
                          <a:latin typeface="+mn-lt"/>
                          <a:ea typeface="+mn-ea"/>
                          <a:cs typeface="+mn-cs"/>
                        </a:rPr>
                        <a:t>Symptoms</a:t>
                      </a:r>
                      <a:br>
                        <a:rPr kumimoji="0" lang="en-US" sz="1800" b="1" i="0" kern="1200" dirty="0" smtClean="0">
                          <a:solidFill>
                            <a:schemeClr val="lt1"/>
                          </a:solidFill>
                          <a:latin typeface="+mn-lt"/>
                          <a:ea typeface="+mn-ea"/>
                          <a:cs typeface="+mn-cs"/>
                        </a:rPr>
                      </a:br>
                      <a:r>
                        <a:rPr kumimoji="0" lang="en-US" sz="1800" b="1" i="0" kern="1200" dirty="0" smtClean="0">
                          <a:solidFill>
                            <a:schemeClr val="lt1"/>
                          </a:solidFill>
                          <a:latin typeface="+mn-lt"/>
                          <a:ea typeface="+mn-ea"/>
                          <a:cs typeface="+mn-cs"/>
                        </a:rPr>
                        <a:t/>
                      </a:r>
                      <a:br>
                        <a:rPr kumimoji="0" lang="en-US" sz="1800" b="1" i="0" kern="1200" dirty="0" smtClean="0">
                          <a:solidFill>
                            <a:schemeClr val="lt1"/>
                          </a:solidFill>
                          <a:latin typeface="+mn-lt"/>
                          <a:ea typeface="+mn-ea"/>
                          <a:cs typeface="+mn-cs"/>
                        </a:rPr>
                      </a:br>
                      <a:endParaRPr lang="en-US" dirty="0"/>
                    </a:p>
                  </a:txBody>
                  <a:tcPr/>
                </a:tc>
              </a:tr>
              <a:tr h="2795941">
                <a:tc>
                  <a:txBody>
                    <a:bodyPr/>
                    <a:lstStyle/>
                    <a:p>
                      <a:r>
                        <a:rPr kumimoji="0" lang="en-US" sz="1800" b="1" i="0" kern="1200" dirty="0" smtClean="0">
                          <a:solidFill>
                            <a:schemeClr val="dk1"/>
                          </a:solidFill>
                          <a:latin typeface="+mn-lt"/>
                          <a:ea typeface="+mn-ea"/>
                          <a:cs typeface="+mn-cs"/>
                        </a:rPr>
                        <a:t>Osteoarthritis</a:t>
                      </a: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c>
                  <a:txBody>
                    <a:bodyPr/>
                    <a:lstStyle/>
                    <a:p>
                      <a:pPr marL="342900" indent="-342900">
                        <a:buAutoNum type="arabicPeriod"/>
                      </a:pPr>
                      <a:r>
                        <a:rPr kumimoji="0" lang="en-US" sz="1800" i="0" kern="1200" dirty="0" smtClean="0">
                          <a:solidFill>
                            <a:schemeClr val="dk1"/>
                          </a:solidFill>
                          <a:latin typeface="+mn-lt"/>
                          <a:ea typeface="+mn-ea"/>
                          <a:cs typeface="+mn-cs"/>
                        </a:rPr>
                        <a:t>pain in a joint, stiff, and tenderness when pressure is</a:t>
                      </a:r>
                      <a:r>
                        <a:rPr kumimoji="0" lang="en-US" sz="1800" i="0" kern="1200" baseline="0" dirty="0" smtClean="0">
                          <a:solidFill>
                            <a:schemeClr val="dk1"/>
                          </a:solidFill>
                          <a:latin typeface="+mn-lt"/>
                          <a:ea typeface="+mn-ea"/>
                          <a:cs typeface="+mn-cs"/>
                        </a:rPr>
                        <a:t> </a:t>
                      </a:r>
                      <a:r>
                        <a:rPr kumimoji="0" lang="en-US" sz="1800" i="0" kern="1200" dirty="0" smtClean="0">
                          <a:solidFill>
                            <a:schemeClr val="dk1"/>
                          </a:solidFill>
                          <a:latin typeface="+mn-lt"/>
                          <a:ea typeface="+mn-ea"/>
                          <a:cs typeface="+mn-cs"/>
                        </a:rPr>
                        <a:t>applied to the joint.</a:t>
                      </a:r>
                      <a:br>
                        <a:rPr kumimoji="0" lang="en-US" sz="1800" i="0" kern="1200" dirty="0" smtClean="0">
                          <a:solidFill>
                            <a:schemeClr val="dk1"/>
                          </a:solidFill>
                          <a:latin typeface="+mn-lt"/>
                          <a:ea typeface="+mn-ea"/>
                          <a:cs typeface="+mn-cs"/>
                        </a:rPr>
                      </a:br>
                      <a:endParaRPr kumimoji="0" lang="en-US" sz="1800" i="0" kern="1200" dirty="0" smtClean="0">
                        <a:solidFill>
                          <a:schemeClr val="dk1"/>
                        </a:solidFill>
                        <a:latin typeface="+mn-lt"/>
                        <a:ea typeface="+mn-ea"/>
                        <a:cs typeface="+mn-cs"/>
                      </a:endParaRPr>
                    </a:p>
                    <a:p>
                      <a:pPr marL="342900" indent="-342900">
                        <a:buAutoNum type="arabicPeriod"/>
                      </a:pPr>
                      <a:r>
                        <a:rPr kumimoji="0" lang="en-US" sz="1800" i="0" kern="1200" dirty="0" smtClean="0">
                          <a:solidFill>
                            <a:schemeClr val="dk1"/>
                          </a:solidFill>
                          <a:latin typeface="+mn-lt"/>
                          <a:ea typeface="+mn-ea"/>
                          <a:cs typeface="+mn-cs"/>
                        </a:rPr>
                        <a:t>The patient may find it harder to use the joint .</a:t>
                      </a:r>
                      <a:br>
                        <a:rPr kumimoji="0" lang="en-US" sz="1800" i="0" kern="1200" dirty="0" smtClean="0">
                          <a:solidFill>
                            <a:schemeClr val="dk1"/>
                          </a:solidFill>
                          <a:latin typeface="+mn-lt"/>
                          <a:ea typeface="+mn-ea"/>
                          <a:cs typeface="+mn-cs"/>
                        </a:rPr>
                      </a:br>
                      <a:endParaRPr kumimoji="0" lang="en-US" sz="1800" i="0" kern="1200" dirty="0" smtClean="0">
                        <a:solidFill>
                          <a:schemeClr val="dk1"/>
                        </a:solidFill>
                        <a:latin typeface="+mn-lt"/>
                        <a:ea typeface="+mn-ea"/>
                        <a:cs typeface="+mn-cs"/>
                      </a:endParaRPr>
                    </a:p>
                    <a:p>
                      <a:pPr marL="342900" indent="-342900">
                        <a:buAutoNum type="arabicPeriod"/>
                      </a:pPr>
                      <a:r>
                        <a:rPr kumimoji="0" lang="en-US" sz="1800" i="0" kern="1200" dirty="0" smtClean="0">
                          <a:solidFill>
                            <a:schemeClr val="dk1"/>
                          </a:solidFill>
                          <a:latin typeface="+mn-lt"/>
                          <a:ea typeface="+mn-ea"/>
                          <a:cs typeface="+mn-cs"/>
                        </a:rPr>
                        <a:t>lumps, or bone spurs may appear around the</a:t>
                      </a:r>
                      <a:r>
                        <a:rPr kumimoji="0" lang="en-US" sz="1800" i="0" kern="1200" baseline="0" dirty="0" smtClean="0">
                          <a:solidFill>
                            <a:schemeClr val="dk1"/>
                          </a:solidFill>
                          <a:latin typeface="+mn-lt"/>
                          <a:ea typeface="+mn-ea"/>
                          <a:cs typeface="+mn-cs"/>
                        </a:rPr>
                        <a:t> </a:t>
                      </a:r>
                      <a:r>
                        <a:rPr kumimoji="0" lang="en-US" sz="1800" i="0" kern="1200" dirty="0" smtClean="0">
                          <a:solidFill>
                            <a:schemeClr val="dk1"/>
                          </a:solidFill>
                          <a:latin typeface="+mn-lt"/>
                          <a:ea typeface="+mn-ea"/>
                          <a:cs typeface="+mn-cs"/>
                        </a:rPr>
                        <a:t>joint. In some cases the joint might swell.</a:t>
                      </a:r>
                      <a:br>
                        <a:rPr kumimoji="0" lang="en-US" sz="1800" i="0" kern="1200" dirty="0" smtClean="0">
                          <a:solidFill>
                            <a:schemeClr val="dk1"/>
                          </a:solidFill>
                          <a:latin typeface="+mn-lt"/>
                          <a:ea typeface="+mn-ea"/>
                          <a:cs typeface="+mn-cs"/>
                        </a:rPr>
                      </a:br>
                      <a:endParaRPr kumimoji="0" lang="en-US" sz="1800" i="0" kern="1200" dirty="0" smtClean="0">
                        <a:solidFill>
                          <a:schemeClr val="dk1"/>
                        </a:solidFill>
                        <a:latin typeface="+mn-lt"/>
                        <a:ea typeface="+mn-ea"/>
                        <a:cs typeface="+mn-cs"/>
                      </a:endParaRPr>
                    </a:p>
                    <a:p>
                      <a:pPr marL="342900" indent="-342900">
                        <a:buAutoNum type="arabicPeriod"/>
                      </a:pPr>
                      <a:r>
                        <a:rPr kumimoji="0" lang="en-US" sz="1800" i="0" kern="1200" dirty="0" smtClean="0">
                          <a:solidFill>
                            <a:schemeClr val="dk1"/>
                          </a:solidFill>
                          <a:latin typeface="+mn-lt"/>
                          <a:ea typeface="+mn-ea"/>
                          <a:cs typeface="+mn-cs"/>
                        </a:rPr>
                        <a:t>The most common affected joints are in the hips,</a:t>
                      </a:r>
                      <a:r>
                        <a:rPr kumimoji="0" lang="en-US" sz="1800" i="0" kern="1200" baseline="0" dirty="0" smtClean="0">
                          <a:solidFill>
                            <a:schemeClr val="dk1"/>
                          </a:solidFill>
                          <a:latin typeface="+mn-lt"/>
                          <a:ea typeface="+mn-ea"/>
                          <a:cs typeface="+mn-cs"/>
                        </a:rPr>
                        <a:t> </a:t>
                      </a:r>
                      <a:r>
                        <a:rPr kumimoji="0" lang="en-US" sz="1800" i="0" kern="1200" dirty="0" smtClean="0">
                          <a:solidFill>
                            <a:schemeClr val="dk1"/>
                          </a:solidFill>
                          <a:latin typeface="+mn-lt"/>
                          <a:ea typeface="+mn-ea"/>
                          <a:cs typeface="+mn-cs"/>
                        </a:rPr>
                        <a:t>hands, knees and spine.</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r>
            </a:tbl>
          </a:graphicData>
        </a:graphic>
      </p:graphicFrame>
      <p:sp>
        <p:nvSpPr>
          <p:cNvPr id="2" name="Title 1"/>
          <p:cNvSpPr>
            <a:spLocks noGrp="1"/>
          </p:cNvSpPr>
          <p:nvPr>
            <p:ph type="title"/>
          </p:nvPr>
        </p:nvSpPr>
        <p:spPr>
          <a:xfrm>
            <a:off x="533400" y="-152400"/>
            <a:ext cx="8153400" cy="6096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Types and symptoms of arthritis</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714356"/>
            <a:ext cx="9144000" cy="6121873"/>
          </a:xfrm>
          <a:prstGeom prst="rect">
            <a:avLst/>
          </a:prstGeom>
          <a:noFill/>
          <a:ln w="9525">
            <a:noFill/>
            <a:miter lim="800000"/>
            <a:headEnd/>
            <a:tailEnd/>
          </a:ln>
          <a:effectLst/>
        </p:spPr>
      </p:pic>
      <p:sp>
        <p:nvSpPr>
          <p:cNvPr id="3" name="مستطيل 2"/>
          <p:cNvSpPr/>
          <p:nvPr/>
        </p:nvSpPr>
        <p:spPr>
          <a:xfrm>
            <a:off x="0" y="0"/>
            <a:ext cx="9144000" cy="646331"/>
          </a:xfrm>
          <a:prstGeom prst="rect">
            <a:avLst/>
          </a:prstGeom>
        </p:spPr>
        <p:txBody>
          <a:bodyPr wrap="square">
            <a:spAutoFit/>
          </a:bodyPr>
          <a:lstStyle/>
          <a:p>
            <a:pPr algn="l"/>
            <a:r>
              <a:rPr lang="en-US" sz="3600" b="1" dirty="0" smtClean="0">
                <a:solidFill>
                  <a:srgbClr val="FF0000"/>
                </a:solidFill>
              </a:rPr>
              <a:t>Advancing osteoarthritis looks like this</a:t>
            </a:r>
            <a:r>
              <a:rPr lang="en-US" sz="3200" b="1" dirty="0" smtClean="0">
                <a:solidFill>
                  <a:srgbClr val="FF0000"/>
                </a:solidFill>
              </a:rPr>
              <a:t>:</a:t>
            </a:r>
            <a:endParaRPr lang="ar-SA" sz="3200"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1077218"/>
          </a:xfrm>
          <a:prstGeom prst="rect">
            <a:avLst/>
          </a:prstGeom>
        </p:spPr>
        <p:txBody>
          <a:bodyPr wrap="square">
            <a:spAutoFit/>
          </a:bodyPr>
          <a:lstStyle/>
          <a:p>
            <a:pPr algn="l" rtl="0"/>
            <a:r>
              <a:rPr lang="en-US" sz="3200" b="1" dirty="0" smtClean="0">
                <a:solidFill>
                  <a:srgbClr val="FF0000"/>
                </a:solidFill>
              </a:rPr>
              <a:t>Patients with this level of osteoarthritis usually have pain most of the time:</a:t>
            </a:r>
            <a:endParaRPr lang="ar-SA" sz="3200" b="1" dirty="0">
              <a:solidFill>
                <a:srgbClr val="FF0000"/>
              </a:solidFill>
            </a:endParaRPr>
          </a:p>
        </p:txBody>
      </p:sp>
      <p:pic>
        <p:nvPicPr>
          <p:cNvPr id="5122" name="Picture 2"/>
          <p:cNvPicPr>
            <a:picLocks noChangeAspect="1" noChangeArrowheads="1"/>
          </p:cNvPicPr>
          <p:nvPr/>
        </p:nvPicPr>
        <p:blipFill>
          <a:blip r:embed="rId2"/>
          <a:srcRect/>
          <a:stretch>
            <a:fillRect/>
          </a:stretch>
        </p:blipFill>
        <p:spPr bwMode="auto">
          <a:xfrm>
            <a:off x="0" y="1000108"/>
            <a:ext cx="9144000" cy="58361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1077218"/>
          </a:xfrm>
          <a:prstGeom prst="rect">
            <a:avLst/>
          </a:prstGeom>
        </p:spPr>
        <p:txBody>
          <a:bodyPr wrap="square">
            <a:spAutoFit/>
          </a:bodyPr>
          <a:lstStyle/>
          <a:p>
            <a:pPr algn="l" rtl="0"/>
            <a:r>
              <a:rPr lang="en-US" sz="3200" b="1" dirty="0" smtClean="0">
                <a:solidFill>
                  <a:srgbClr val="FF0000"/>
                </a:solidFill>
              </a:rPr>
              <a:t>This is the end stage of disease. Note that there is no cartilage left on the end of the bone:</a:t>
            </a:r>
            <a:endParaRPr lang="ar-SA" sz="3200" b="1" dirty="0">
              <a:solidFill>
                <a:srgbClr val="FF0000"/>
              </a:solidFill>
            </a:endParaRPr>
          </a:p>
        </p:txBody>
      </p:sp>
      <p:pic>
        <p:nvPicPr>
          <p:cNvPr id="6146" name="Picture 2"/>
          <p:cNvPicPr>
            <a:picLocks noChangeAspect="1" noChangeArrowheads="1"/>
          </p:cNvPicPr>
          <p:nvPr/>
        </p:nvPicPr>
        <p:blipFill>
          <a:blip r:embed="rId2"/>
          <a:srcRect/>
          <a:stretch>
            <a:fillRect/>
          </a:stretch>
        </p:blipFill>
        <p:spPr bwMode="auto">
          <a:xfrm>
            <a:off x="0" y="1071546"/>
            <a:ext cx="9144000" cy="57646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VANCE O A.JPG"/>
          <p:cNvPicPr>
            <a:picLocks noChangeAspect="1"/>
          </p:cNvPicPr>
          <p:nvPr/>
        </p:nvPicPr>
        <p:blipFill>
          <a:blip r:embed="rId2"/>
          <a:stretch>
            <a:fillRect/>
          </a:stretch>
        </p:blipFill>
        <p:spPr>
          <a:xfrm>
            <a:off x="1905000" y="990600"/>
            <a:ext cx="5257800" cy="454175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0472767-800px-wm.jpg"/>
          <p:cNvPicPr>
            <a:picLocks noChangeAspect="1"/>
          </p:cNvPicPr>
          <p:nvPr/>
        </p:nvPicPr>
        <p:blipFill>
          <a:blip r:embed="rId2"/>
          <a:stretch>
            <a:fillRect/>
          </a:stretch>
        </p:blipFill>
        <p:spPr>
          <a:xfrm>
            <a:off x="1219200" y="304800"/>
            <a:ext cx="6736213" cy="578472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rmAutofit fontScale="70000" lnSpcReduction="20000"/>
          </a:bodyPr>
          <a:lstStyle/>
          <a:p>
            <a:pPr marL="514350" indent="-514350" algn="just">
              <a:lnSpc>
                <a:spcPct val="100000"/>
              </a:lnSpc>
              <a:spcBef>
                <a:spcPts val="888"/>
              </a:spcBef>
              <a:spcAft>
                <a:spcPts val="888"/>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cs typeface="Arial Unicode MS" charset="0"/>
              </a:rPr>
              <a:t>  Osteoarthritis symptoms often develop slowly and worsen over time. Signs and symptoms of osteoarthritis include: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t>·	</a:t>
            </a:r>
            <a:r>
              <a:rPr lang="en-US" sz="2800" b="1" i="1" u="sng" dirty="0" smtClean="0">
                <a:cs typeface="Arial Unicode MS" charset="0"/>
              </a:rPr>
              <a:t>Pain</a:t>
            </a:r>
            <a:r>
              <a:rPr lang="en-US" sz="2800" dirty="0" smtClean="0">
                <a:cs typeface="Arial Unicode MS" charset="0"/>
              </a:rPr>
              <a:t> in a joint during or after use, or after a period of inactivity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t>·	</a:t>
            </a:r>
            <a:r>
              <a:rPr lang="en-US" sz="2800" b="1" i="1" u="sng" dirty="0" smtClean="0">
                <a:cs typeface="Arial Unicode MS" charset="0"/>
              </a:rPr>
              <a:t>Tenderness</a:t>
            </a:r>
            <a:r>
              <a:rPr lang="en-US" sz="2800" dirty="0" smtClean="0">
                <a:cs typeface="Arial Unicode MS" charset="0"/>
              </a:rPr>
              <a:t> in the joint when you apply light pressure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t>·	</a:t>
            </a:r>
            <a:r>
              <a:rPr lang="en-US" sz="2800" b="1" i="1" u="sng" dirty="0" smtClean="0">
                <a:cs typeface="Arial Unicode MS" charset="0"/>
              </a:rPr>
              <a:t>Stiffness</a:t>
            </a:r>
            <a:r>
              <a:rPr lang="en-US" sz="2800" dirty="0" smtClean="0">
                <a:cs typeface="Arial Unicode MS" charset="0"/>
              </a:rPr>
              <a:t> in a joint, that may be most noticeable when patient  wake up in the morning or after a period of inactivity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t>·	</a:t>
            </a:r>
            <a:r>
              <a:rPr lang="en-US" sz="2800" b="1" i="1" u="sng" dirty="0" smtClean="0">
                <a:cs typeface="Arial Unicode MS" charset="0"/>
              </a:rPr>
              <a:t>Loss of flexibility</a:t>
            </a:r>
            <a:r>
              <a:rPr lang="en-US" sz="2800" dirty="0" smtClean="0">
                <a:cs typeface="Arial Unicode MS" charset="0"/>
              </a:rPr>
              <a:t> may make it difficult to use the joint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t>·	</a:t>
            </a:r>
            <a:r>
              <a:rPr lang="en-US" sz="2800" b="1" i="1" u="sng" dirty="0" smtClean="0">
                <a:cs typeface="Arial Unicode MS" charset="0"/>
              </a:rPr>
              <a:t>Grating sensation</a:t>
            </a:r>
            <a:r>
              <a:rPr lang="en-US" sz="2800" dirty="0" smtClean="0">
                <a:cs typeface="Arial Unicode MS" charset="0"/>
              </a:rPr>
              <a:t> when moving  the joint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t>·	</a:t>
            </a:r>
            <a:r>
              <a:rPr lang="en-US" sz="2800" b="1" i="1" u="sng" dirty="0" smtClean="0">
                <a:cs typeface="Arial Unicode MS" charset="0"/>
              </a:rPr>
              <a:t>Bone spurs</a:t>
            </a:r>
            <a:r>
              <a:rPr lang="en-US" sz="2800" b="1" dirty="0" smtClean="0">
                <a:cs typeface="Arial Unicode MS" charset="0"/>
              </a:rPr>
              <a:t>,</a:t>
            </a:r>
            <a:r>
              <a:rPr lang="en-US" sz="2800" dirty="0" smtClean="0">
                <a:cs typeface="Arial Unicode MS" charset="0"/>
              </a:rPr>
              <a:t> which appear as hard lumps, may form around the affected joint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t>·	</a:t>
            </a:r>
            <a:r>
              <a:rPr lang="en-US" sz="2800" b="1" i="1" u="sng" dirty="0" smtClean="0">
                <a:cs typeface="Arial Unicode MS" charset="0"/>
              </a:rPr>
              <a:t>Swelling</a:t>
            </a:r>
            <a:r>
              <a:rPr lang="en-US" sz="2800" dirty="0" smtClean="0">
                <a:cs typeface="Arial Unicode MS" charset="0"/>
              </a:rPr>
              <a:t> in some cases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cs typeface="Arial Unicode MS" charset="0"/>
              </a:rPr>
              <a:t>   </a:t>
            </a:r>
            <a:r>
              <a:rPr lang="en-US" sz="2800" b="1" dirty="0" smtClean="0">
                <a:cs typeface="Arial Unicode MS" charset="0"/>
              </a:rPr>
              <a:t>Deformities </a:t>
            </a:r>
          </a:p>
          <a:p>
            <a:pPr marL="514350" indent="-514350" algn="just">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cs typeface="Arial Unicode MS" charset="0"/>
              </a:rPr>
              <a:t>        Osteoarthritis symptoms most commonly affect the hands, hips, knees and spine. Unless one has  been injured or placed unusual stress on a joint, it's uncommon for osteoarthritis symptoms to affect jaw, shoulder, elbows, wrists or ankles.</a:t>
            </a:r>
          </a:p>
          <a:p>
            <a:endParaRPr lang="en-US" dirty="0"/>
          </a:p>
        </p:txBody>
      </p:sp>
      <p:sp>
        <p:nvSpPr>
          <p:cNvPr id="2" name="Title 1"/>
          <p:cNvSpPr>
            <a:spLocks noGrp="1"/>
          </p:cNvSpPr>
          <p:nvPr>
            <p:ph type="title"/>
          </p:nvPr>
        </p:nvSpPr>
        <p:spPr>
          <a:xfrm>
            <a:off x="457200" y="228600"/>
            <a:ext cx="8229600" cy="1295400"/>
          </a:xfrm>
        </p:spPr>
        <p:txBody>
          <a:bodyPr>
            <a:normAutofit fontScale="90000"/>
          </a:bodyPr>
          <a:lstStyle/>
          <a:p>
            <a:r>
              <a:rPr lang="en-US" sz="5400" b="1" u="sng" dirty="0" smtClean="0">
                <a:solidFill>
                  <a:srgbClr val="FF0000"/>
                </a:solidFill>
                <a:latin typeface="Agency FB" pitchFamily="32" charset="0"/>
                <a:cs typeface="Arial Unicode MS" charset="0"/>
              </a:rPr>
              <a:t>Symptoms</a:t>
            </a:r>
            <a:r>
              <a:rPr lang="en-US" sz="5400" b="1" u="sng" dirty="0" smtClean="0">
                <a:solidFill>
                  <a:srgbClr val="FFFF00"/>
                </a:solidFill>
                <a:latin typeface="Agency FB" pitchFamily="32" charset="0"/>
                <a:cs typeface="Arial Unicode MS" charset="0"/>
              </a:rPr>
              <a:t/>
            </a:r>
            <a:br>
              <a:rPr lang="en-US" sz="5400" b="1" u="sng" dirty="0" smtClean="0">
                <a:solidFill>
                  <a:srgbClr val="FFFF00"/>
                </a:solidFill>
                <a:latin typeface="Agency FB" pitchFamily="32" charset="0"/>
                <a:cs typeface="Arial Unicode MS" charset="0"/>
              </a:rPr>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steoarthritis-14-638.jpg"/>
          <p:cNvPicPr>
            <a:picLocks noGrp="1" noChangeAspect="1"/>
          </p:cNvPicPr>
          <p:nvPr>
            <p:ph idx="1"/>
          </p:nvPr>
        </p:nvPicPr>
        <p:blipFill>
          <a:blip r:embed="rId2"/>
          <a:stretch>
            <a:fillRect/>
          </a:stretch>
        </p:blipFill>
        <p:spPr>
          <a:xfrm>
            <a:off x="609600" y="457200"/>
            <a:ext cx="7815033" cy="5867400"/>
          </a:xfrm>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p%20arthritis%20xray.png"/>
          <p:cNvPicPr>
            <a:picLocks noGrp="1" noChangeAspect="1"/>
          </p:cNvPicPr>
          <p:nvPr>
            <p:ph idx="1"/>
          </p:nvPr>
        </p:nvPicPr>
        <p:blipFill>
          <a:blip r:embed="rId2"/>
          <a:stretch>
            <a:fillRect/>
          </a:stretch>
        </p:blipFill>
        <p:spPr>
          <a:xfrm>
            <a:off x="1066800" y="990600"/>
            <a:ext cx="6705600" cy="5029199"/>
          </a:xfrm>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rmAutofit fontScale="70000" lnSpcReduction="20000"/>
          </a:bodyPr>
          <a:lstStyle/>
          <a:p>
            <a:pPr marL="514350" indent="-514350" algn="just">
              <a:lnSpc>
                <a:spcPct val="100000"/>
              </a:lnSpc>
              <a:spcBef>
                <a:spcPts val="888"/>
              </a:spcBef>
              <a:spcAft>
                <a:spcPts val="888"/>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solidFill>
                  <a:schemeClr val="tx1">
                    <a:lumMod val="75000"/>
                    <a:lumOff val="25000"/>
                  </a:schemeClr>
                </a:solidFill>
                <a:latin typeface="Arial" pitchFamily="34" charset="0"/>
                <a:cs typeface="Arial" pitchFamily="34" charset="0"/>
              </a:rPr>
              <a:t>Factors that increase  risk of osteoarthritis include: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solidFill>
                  <a:schemeClr val="tx1">
                    <a:lumMod val="75000"/>
                    <a:lumOff val="25000"/>
                  </a:schemeClr>
                </a:solidFill>
                <a:latin typeface="Arial" pitchFamily="34" charset="0"/>
                <a:cs typeface="Arial" pitchFamily="34" charset="0"/>
              </a:rPr>
              <a:t>·	</a:t>
            </a:r>
            <a:r>
              <a:rPr lang="en-US" sz="2800" b="1" i="1" u="sng" dirty="0" smtClean="0">
                <a:solidFill>
                  <a:srgbClr val="FF0000"/>
                </a:solidFill>
                <a:latin typeface="Arial" pitchFamily="34" charset="0"/>
                <a:cs typeface="Arial" pitchFamily="34" charset="0"/>
              </a:rPr>
              <a:t>Older age</a:t>
            </a:r>
            <a:r>
              <a:rPr lang="en-US" sz="2800" b="1" i="1" u="sng" dirty="0" smtClean="0">
                <a:solidFill>
                  <a:schemeClr val="tx1">
                    <a:lumMod val="75000"/>
                    <a:lumOff val="25000"/>
                  </a:schemeClr>
                </a:solidFill>
                <a:latin typeface="Arial" pitchFamily="34" charset="0"/>
                <a:cs typeface="Arial" pitchFamily="34" charset="0"/>
              </a:rPr>
              <a:t>.</a:t>
            </a:r>
            <a:r>
              <a:rPr lang="en-US" sz="2800" dirty="0" smtClean="0">
                <a:solidFill>
                  <a:schemeClr val="tx1">
                    <a:lumMod val="75000"/>
                    <a:lumOff val="25000"/>
                  </a:schemeClr>
                </a:solidFill>
                <a:latin typeface="Arial" pitchFamily="34" charset="0"/>
                <a:cs typeface="Arial" pitchFamily="34" charset="0"/>
              </a:rPr>
              <a:t> Osteoarthritis typically occurs in older adults. People under 40 rarely experience osteoarthritis.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solidFill>
                  <a:schemeClr val="tx1">
                    <a:lumMod val="75000"/>
                    <a:lumOff val="25000"/>
                  </a:schemeClr>
                </a:solidFill>
                <a:latin typeface="Arial" pitchFamily="34" charset="0"/>
                <a:cs typeface="Arial" pitchFamily="34" charset="0"/>
              </a:rPr>
              <a:t>·	</a:t>
            </a:r>
            <a:r>
              <a:rPr lang="en-US" sz="2900" b="1" i="1" u="sng" dirty="0" smtClean="0">
                <a:solidFill>
                  <a:srgbClr val="FF0000"/>
                </a:solidFill>
                <a:latin typeface="Arial" pitchFamily="34" charset="0"/>
                <a:cs typeface="Arial" pitchFamily="34" charset="0"/>
              </a:rPr>
              <a:t>Sex</a:t>
            </a:r>
            <a:r>
              <a:rPr lang="en-US" sz="2800" b="1" i="1" u="sng" dirty="0" smtClean="0">
                <a:solidFill>
                  <a:schemeClr val="tx1">
                    <a:lumMod val="75000"/>
                    <a:lumOff val="25000"/>
                  </a:schemeClr>
                </a:solidFill>
                <a:latin typeface="Arial" pitchFamily="34" charset="0"/>
                <a:cs typeface="Arial" pitchFamily="34" charset="0"/>
              </a:rPr>
              <a:t>.</a:t>
            </a:r>
            <a:r>
              <a:rPr lang="en-US" sz="2800" dirty="0" smtClean="0">
                <a:solidFill>
                  <a:schemeClr val="tx1">
                    <a:lumMod val="75000"/>
                    <a:lumOff val="25000"/>
                  </a:schemeClr>
                </a:solidFill>
                <a:latin typeface="Arial" pitchFamily="34" charset="0"/>
                <a:cs typeface="Arial" pitchFamily="34" charset="0"/>
              </a:rPr>
              <a:t> Women are more likely to develop osteoarthritis, though it isn't clear why.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solidFill>
                  <a:schemeClr val="tx1">
                    <a:lumMod val="75000"/>
                    <a:lumOff val="25000"/>
                  </a:schemeClr>
                </a:solidFill>
                <a:latin typeface="Arial" pitchFamily="34" charset="0"/>
                <a:cs typeface="Arial" pitchFamily="34" charset="0"/>
              </a:rPr>
              <a:t>·	</a:t>
            </a:r>
            <a:r>
              <a:rPr lang="en-US" sz="2900" b="1" i="1" u="sng" dirty="0" smtClean="0">
                <a:solidFill>
                  <a:srgbClr val="FF0000"/>
                </a:solidFill>
                <a:latin typeface="Arial" pitchFamily="34" charset="0"/>
                <a:cs typeface="Arial" pitchFamily="34" charset="0"/>
              </a:rPr>
              <a:t>Bone deformities</a:t>
            </a:r>
            <a:r>
              <a:rPr lang="en-US" sz="2800" b="1" i="1" u="sng" dirty="0" smtClean="0">
                <a:solidFill>
                  <a:schemeClr val="tx1">
                    <a:lumMod val="75000"/>
                    <a:lumOff val="25000"/>
                  </a:schemeClr>
                </a:solidFill>
                <a:latin typeface="Arial" pitchFamily="34" charset="0"/>
                <a:cs typeface="Arial" pitchFamily="34" charset="0"/>
              </a:rPr>
              <a:t>.</a:t>
            </a:r>
            <a:r>
              <a:rPr lang="en-US" sz="2800" dirty="0" smtClean="0">
                <a:solidFill>
                  <a:schemeClr val="tx1">
                    <a:lumMod val="75000"/>
                    <a:lumOff val="25000"/>
                  </a:schemeClr>
                </a:solidFill>
                <a:latin typeface="Arial" pitchFamily="34" charset="0"/>
                <a:cs typeface="Arial" pitchFamily="34" charset="0"/>
              </a:rPr>
              <a:t> Some people are born with malformed joints or defective cartilage, which can increase the risk of osteoarthritis.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solidFill>
                  <a:schemeClr val="tx1">
                    <a:lumMod val="75000"/>
                    <a:lumOff val="25000"/>
                  </a:schemeClr>
                </a:solidFill>
                <a:latin typeface="Arial" pitchFamily="34" charset="0"/>
                <a:cs typeface="Arial" pitchFamily="34" charset="0"/>
              </a:rPr>
              <a:t>·	</a:t>
            </a:r>
            <a:r>
              <a:rPr lang="en-US" sz="2900" b="1" i="1" u="sng" dirty="0" smtClean="0">
                <a:solidFill>
                  <a:srgbClr val="FF0000"/>
                </a:solidFill>
                <a:latin typeface="Arial" pitchFamily="34" charset="0"/>
                <a:cs typeface="Arial" pitchFamily="34" charset="0"/>
              </a:rPr>
              <a:t>Joint injuries. </a:t>
            </a:r>
            <a:r>
              <a:rPr lang="en-US" sz="2800" dirty="0" smtClean="0">
                <a:solidFill>
                  <a:schemeClr val="tx1">
                    <a:lumMod val="75000"/>
                    <a:lumOff val="25000"/>
                  </a:schemeClr>
                </a:solidFill>
                <a:latin typeface="Arial" pitchFamily="34" charset="0"/>
                <a:cs typeface="Arial" pitchFamily="34" charset="0"/>
              </a:rPr>
              <a:t>Injuries, such as those that occur when playing sports or from an accident, may increase the risk of osteoarthritis.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solidFill>
                  <a:schemeClr val="tx1">
                    <a:lumMod val="75000"/>
                    <a:lumOff val="25000"/>
                  </a:schemeClr>
                </a:solidFill>
                <a:latin typeface="Arial" pitchFamily="34" charset="0"/>
                <a:cs typeface="Arial" pitchFamily="34" charset="0"/>
              </a:rPr>
              <a:t>·	</a:t>
            </a:r>
            <a:r>
              <a:rPr lang="en-US" sz="2900" b="1" i="1" u="sng" dirty="0" smtClean="0">
                <a:solidFill>
                  <a:srgbClr val="FF0000"/>
                </a:solidFill>
                <a:latin typeface="Arial" pitchFamily="34" charset="0"/>
                <a:cs typeface="Arial" pitchFamily="34" charset="0"/>
              </a:rPr>
              <a:t>Obesity.</a:t>
            </a:r>
            <a:r>
              <a:rPr lang="en-US" sz="2800" dirty="0" smtClean="0">
                <a:solidFill>
                  <a:schemeClr val="tx1">
                    <a:lumMod val="75000"/>
                    <a:lumOff val="25000"/>
                  </a:schemeClr>
                </a:solidFill>
                <a:latin typeface="Arial" pitchFamily="34" charset="0"/>
                <a:cs typeface="Arial" pitchFamily="34" charset="0"/>
              </a:rPr>
              <a:t> Carrying more body weight places more stress on  weight-bearing joints, such as  knees. But obesity has also been linked to an increased risk of osteoarthritis in the hands, as well.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solidFill>
                  <a:schemeClr val="tx1">
                    <a:lumMod val="75000"/>
                    <a:lumOff val="25000"/>
                  </a:schemeClr>
                </a:solidFill>
                <a:latin typeface="Arial" pitchFamily="34" charset="0"/>
                <a:cs typeface="Arial" pitchFamily="34" charset="0"/>
              </a:rPr>
              <a:t>·	</a:t>
            </a:r>
            <a:r>
              <a:rPr lang="en-US" sz="2900" b="1" i="1" u="sng" dirty="0" smtClean="0">
                <a:solidFill>
                  <a:srgbClr val="FF0000"/>
                </a:solidFill>
                <a:latin typeface="Arial" pitchFamily="34" charset="0"/>
                <a:cs typeface="Arial" pitchFamily="34" charset="0"/>
              </a:rPr>
              <a:t>Other diseases </a:t>
            </a:r>
            <a:r>
              <a:rPr lang="en-US" sz="2800" b="1" dirty="0" smtClean="0">
                <a:solidFill>
                  <a:schemeClr val="tx1">
                    <a:lumMod val="75000"/>
                    <a:lumOff val="25000"/>
                  </a:schemeClr>
                </a:solidFill>
                <a:latin typeface="Arial" pitchFamily="34" charset="0"/>
                <a:cs typeface="Arial" pitchFamily="34" charset="0"/>
              </a:rPr>
              <a:t>that affect the bones and joints.</a:t>
            </a:r>
            <a:r>
              <a:rPr lang="en-US" sz="2800" dirty="0" smtClean="0">
                <a:solidFill>
                  <a:schemeClr val="tx1">
                    <a:lumMod val="75000"/>
                    <a:lumOff val="25000"/>
                  </a:schemeClr>
                </a:solidFill>
                <a:latin typeface="Arial" pitchFamily="34" charset="0"/>
                <a:cs typeface="Arial" pitchFamily="34" charset="0"/>
              </a:rPr>
              <a:t> Bone and joint diseases that increase the risk of osteoarthritis include gout, rheumatoid arthritis, Paget's disease of bone and septic arthritis. </a:t>
            </a:r>
          </a:p>
          <a:p>
            <a:pPr marL="514350" indent="-514350">
              <a:buFont typeface="+mj-lt"/>
              <a:buAutoNum type="arabicPeriod"/>
            </a:pPr>
            <a:endParaRPr lang="en-US" dirty="0"/>
          </a:p>
        </p:txBody>
      </p:sp>
      <p:sp>
        <p:nvSpPr>
          <p:cNvPr id="2" name="Title 1"/>
          <p:cNvSpPr>
            <a:spLocks noGrp="1"/>
          </p:cNvSpPr>
          <p:nvPr>
            <p:ph type="title"/>
          </p:nvPr>
        </p:nvSpPr>
        <p:spPr>
          <a:xfrm>
            <a:off x="457200" y="304800"/>
            <a:ext cx="8229600" cy="1219200"/>
          </a:xfrm>
        </p:spPr>
        <p:txBody>
          <a:bodyPr>
            <a:normAutofit fontScale="90000"/>
          </a:bodyPr>
          <a:lstStyle/>
          <a:p>
            <a:r>
              <a:rPr lang="en-US" sz="5400" b="1" u="sng" dirty="0" smtClean="0">
                <a:solidFill>
                  <a:srgbClr val="FF0000"/>
                </a:solidFill>
                <a:latin typeface="Agency FB" pitchFamily="32" charset="0"/>
                <a:cs typeface="Arial Unicode MS" charset="0"/>
              </a:rPr>
              <a:t>Risk factors</a:t>
            </a:r>
            <a:r>
              <a:rPr lang="en-US" sz="5400" b="1" u="sng" dirty="0" smtClean="0">
                <a:solidFill>
                  <a:srgbClr val="FFFF00"/>
                </a:solidFill>
                <a:latin typeface="Agency FB" pitchFamily="32" charset="0"/>
                <a:cs typeface="Arial Unicode MS" charset="0"/>
              </a:rPr>
              <a:t/>
            </a:r>
            <a:br>
              <a:rPr lang="en-US" sz="5400" b="1" u="sng" dirty="0" smtClean="0">
                <a:solidFill>
                  <a:srgbClr val="FFFF00"/>
                </a:solidFill>
                <a:latin typeface="Agency FB" pitchFamily="32" charset="0"/>
                <a:cs typeface="Arial Unicode MS" charset="0"/>
              </a:rPr>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05800" cy="5029200"/>
          </a:xfrm>
        </p:spPr>
        <p:txBody>
          <a:bodyPr>
            <a:normAutofit fontScale="85000" lnSpcReduction="20000"/>
          </a:bodyPr>
          <a:lstStyle/>
          <a:p>
            <a:pPr marL="514350" indent="-514350" algn="just">
              <a:lnSpc>
                <a:spcPct val="100000"/>
              </a:lnSpc>
              <a:spcBef>
                <a:spcPts val="888"/>
              </a:spcBef>
              <a:spcAft>
                <a:spcPts val="888"/>
              </a:spcAft>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u="sng" dirty="0" smtClean="0">
                <a:solidFill>
                  <a:srgbClr val="FF0000"/>
                </a:solidFill>
                <a:latin typeface="Arial" pitchFamily="34" charset="0"/>
                <a:cs typeface="Arial" pitchFamily="34" charset="0"/>
              </a:rPr>
              <a:t>History &amp; Clinical examination</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u="sng" dirty="0" smtClean="0">
                <a:solidFill>
                  <a:srgbClr val="FF0000"/>
                </a:solidFill>
                <a:latin typeface="Arial" pitchFamily="34" charset="0"/>
                <a:cs typeface="Arial" pitchFamily="34" charset="0"/>
              </a:rPr>
              <a:t>·	X-rays</a:t>
            </a:r>
            <a:r>
              <a:rPr lang="en-US" sz="2800" b="1" u="sng" dirty="0" smtClean="0">
                <a:latin typeface="Arial" pitchFamily="34" charset="0"/>
                <a:cs typeface="Arial" pitchFamily="34" charset="0"/>
              </a:rPr>
              <a:t>.</a:t>
            </a:r>
            <a:r>
              <a:rPr lang="en-US" sz="2800" dirty="0" smtClean="0">
                <a:latin typeface="Arial" pitchFamily="34" charset="0"/>
                <a:cs typeface="Arial" pitchFamily="34" charset="0"/>
              </a:rPr>
              <a:t> X-ray images of the affected joint may reveal a narrowing space within a joint, which indicates that the cartilage is breaking down. An X-ray may also show bone spurs around a joint.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latin typeface="Arial" pitchFamily="34" charset="0"/>
                <a:cs typeface="Arial" pitchFamily="34" charset="0"/>
              </a:rPr>
              <a:t>·	</a:t>
            </a:r>
            <a:r>
              <a:rPr lang="en-US" sz="2800" u="sng" dirty="0" smtClean="0">
                <a:solidFill>
                  <a:srgbClr val="FF0000"/>
                </a:solidFill>
                <a:latin typeface="Arial" pitchFamily="34" charset="0"/>
                <a:cs typeface="Arial" pitchFamily="34" charset="0"/>
              </a:rPr>
              <a:t>Blood tests</a:t>
            </a:r>
            <a:r>
              <a:rPr lang="en-US" sz="2800" b="1" dirty="0" smtClean="0">
                <a:latin typeface="Arial" pitchFamily="34" charset="0"/>
                <a:cs typeface="Arial" pitchFamily="34" charset="0"/>
              </a:rPr>
              <a:t>.</a:t>
            </a:r>
            <a:r>
              <a:rPr lang="en-US" sz="2800" dirty="0" smtClean="0">
                <a:latin typeface="Arial" pitchFamily="34" charset="0"/>
                <a:cs typeface="Arial" pitchFamily="34" charset="0"/>
              </a:rPr>
              <a:t> Blood tests may help rule out other causes of joint pain, such as rheumatoid arthritis.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latin typeface="Arial" pitchFamily="34" charset="0"/>
                <a:cs typeface="Arial" pitchFamily="34" charset="0"/>
              </a:rPr>
              <a:t>·	</a:t>
            </a:r>
            <a:r>
              <a:rPr lang="en-US" sz="2800" u="sng" dirty="0" smtClean="0">
                <a:solidFill>
                  <a:srgbClr val="FF0000"/>
                </a:solidFill>
                <a:latin typeface="Arial" pitchFamily="34" charset="0"/>
                <a:cs typeface="Arial" pitchFamily="34" charset="0"/>
              </a:rPr>
              <a:t>Joint fluid analysis.</a:t>
            </a:r>
            <a:r>
              <a:rPr lang="en-US" sz="2800" dirty="0" smtClean="0">
                <a:latin typeface="Arial" pitchFamily="34" charset="0"/>
                <a:cs typeface="Arial" pitchFamily="34" charset="0"/>
              </a:rPr>
              <a:t>  Examining and testing the synovial fluid  can determine if pain is caused by gout or an infection. </a:t>
            </a:r>
          </a:p>
          <a:p>
            <a:pPr marL="514350" indent="-514350" algn="just">
              <a:lnSpc>
                <a:spcPct val="100000"/>
              </a:lnSpc>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latin typeface="Arial" pitchFamily="34" charset="0"/>
                <a:cs typeface="Arial" pitchFamily="34" charset="0"/>
              </a:rPr>
              <a:t>·	</a:t>
            </a:r>
            <a:r>
              <a:rPr lang="en-US" sz="2800" u="sng" dirty="0" smtClean="0">
                <a:solidFill>
                  <a:srgbClr val="FF0000"/>
                </a:solidFill>
                <a:latin typeface="Arial" pitchFamily="34" charset="0"/>
                <a:cs typeface="Arial" pitchFamily="34" charset="0"/>
              </a:rPr>
              <a:t>Arthroscopy. </a:t>
            </a:r>
            <a:r>
              <a:rPr lang="en-US" sz="2800" dirty="0" smtClean="0">
                <a:latin typeface="Arial" pitchFamily="34" charset="0"/>
                <a:cs typeface="Arial" pitchFamily="34" charset="0"/>
              </a:rPr>
              <a:t>In some cases,</a:t>
            </a:r>
            <a:r>
              <a:rPr lang="ar-IQ" sz="2800" dirty="0" smtClean="0">
                <a:latin typeface="Arial" pitchFamily="34" charset="0"/>
                <a:cs typeface="Arial" pitchFamily="34" charset="0"/>
              </a:rPr>
              <a:t> </a:t>
            </a:r>
            <a:r>
              <a:rPr lang="en-US" sz="2800" dirty="0" smtClean="0">
                <a:latin typeface="Arial" pitchFamily="34" charset="0"/>
                <a:cs typeface="Arial" pitchFamily="34" charset="0"/>
              </a:rPr>
              <a:t>arthroscopy to see inside the joint in order to determine the cause of  pain. During arthroscopy, small incisions are made around the joint and a tiny camera is inserted to see inside the joint</a:t>
            </a:r>
            <a:endParaRPr lang="en-US" dirty="0">
              <a:latin typeface="Arial" pitchFamily="34" charset="0"/>
              <a:cs typeface="Arial" pitchFamily="34" charset="0"/>
            </a:endParaRPr>
          </a:p>
        </p:txBody>
      </p:sp>
      <p:sp>
        <p:nvSpPr>
          <p:cNvPr id="2" name="Title 1"/>
          <p:cNvSpPr>
            <a:spLocks noGrp="1"/>
          </p:cNvSpPr>
          <p:nvPr>
            <p:ph type="title"/>
          </p:nvPr>
        </p:nvSpPr>
        <p:spPr>
          <a:xfrm>
            <a:off x="381000" y="304800"/>
            <a:ext cx="8305800" cy="1219200"/>
          </a:xfrm>
        </p:spPr>
        <p:txBody>
          <a:bodyPr>
            <a:normAutofit fontScale="90000"/>
          </a:bodyPr>
          <a:lstStyle/>
          <a:p>
            <a:r>
              <a:rPr lang="en-US" sz="5400" b="1" u="sng" dirty="0" smtClean="0">
                <a:solidFill>
                  <a:srgbClr val="FF0000"/>
                </a:solidFill>
                <a:latin typeface="Agency FB" pitchFamily="32" charset="0"/>
                <a:cs typeface="Arial Unicode MS" charset="0"/>
              </a:rPr>
              <a:t>Tests and diagnosis</a:t>
            </a:r>
            <a:r>
              <a:rPr lang="en-US" sz="5400" b="1" u="sng" dirty="0" smtClean="0">
                <a:solidFill>
                  <a:srgbClr val="FFFF00"/>
                </a:solidFill>
                <a:latin typeface="Agency FB" pitchFamily="32" charset="0"/>
                <a:cs typeface="Arial Unicode MS" charset="0"/>
              </a:rPr>
              <a:t/>
            </a:r>
            <a:br>
              <a:rPr lang="en-US" sz="5400" b="1" u="sng" dirty="0" smtClean="0">
                <a:solidFill>
                  <a:srgbClr val="FFFF00"/>
                </a:solidFill>
                <a:latin typeface="Agency FB" pitchFamily="32" charset="0"/>
                <a:cs typeface="Arial Unicode MS" charset="0"/>
              </a:rPr>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152401"/>
          <a:ext cx="8382000" cy="6008252"/>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2895600"/>
                <a:gridCol w="5486400"/>
              </a:tblGrid>
              <a:tr h="3352799">
                <a:tc>
                  <a:txBody>
                    <a:bodyPr/>
                    <a:lstStyle/>
                    <a:p>
                      <a:r>
                        <a:rPr kumimoji="0" lang="en-US" sz="1800" b="1" i="0" kern="1200" dirty="0" smtClean="0">
                          <a:solidFill>
                            <a:schemeClr val="tx1"/>
                          </a:solidFill>
                          <a:latin typeface="+mn-lt"/>
                          <a:ea typeface="+mn-ea"/>
                          <a:cs typeface="+mn-cs"/>
                        </a:rPr>
                        <a:t>Rheumatoid arthritis</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
                      </a:r>
                      <a:br>
                        <a:rPr kumimoji="0" lang="en-US" sz="1800" b="1" i="0" kern="1200" dirty="0" smtClean="0">
                          <a:solidFill>
                            <a:schemeClr val="tx1"/>
                          </a:solidFill>
                          <a:latin typeface="+mn-lt"/>
                          <a:ea typeface="+mn-ea"/>
                          <a:cs typeface="+mn-cs"/>
                        </a:rPr>
                      </a:br>
                      <a:endParaRPr lang="en-US" dirty="0">
                        <a:solidFill>
                          <a:schemeClr val="tx1"/>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kumimoji="0" lang="en-US" sz="1800" b="1" i="0" kern="1200" dirty="0" smtClean="0">
                          <a:solidFill>
                            <a:schemeClr val="tx1"/>
                          </a:solidFill>
                          <a:latin typeface="+mn-lt"/>
                          <a:ea typeface="+mn-ea"/>
                          <a:cs typeface="+mn-cs"/>
                        </a:rPr>
                        <a:t>1.Symptoms are usually worst on waking up in the</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morning and the stiffness can last for 30 minutes at</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this time.</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2.The joint is tender when touched.</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3.</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 Hands may be red and puffy.</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4.</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There may be rheumatoid nodules (bumps of tissue</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under the skin of the patient's arms). </a:t>
                      </a:r>
                    </a:p>
                    <a:p>
                      <a:r>
                        <a:rPr kumimoji="0" lang="en-US" sz="1800" b="1" i="0" kern="1200" dirty="0" smtClean="0">
                          <a:solidFill>
                            <a:schemeClr val="tx1"/>
                          </a:solidFill>
                          <a:latin typeface="+mn-lt"/>
                          <a:ea typeface="+mn-ea"/>
                          <a:cs typeface="+mn-cs"/>
                        </a:rPr>
                        <a:t>5.Many patients with rheumatoid arthritis feel tired</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most of the time</a:t>
                      </a:r>
                    </a:p>
                    <a:p>
                      <a:r>
                        <a:rPr kumimoji="0" lang="en-US" sz="1800" b="1" i="0" kern="1200" dirty="0" smtClean="0">
                          <a:solidFill>
                            <a:schemeClr val="tx1"/>
                          </a:solidFill>
                          <a:latin typeface="+mn-lt"/>
                          <a:ea typeface="+mn-ea"/>
                          <a:cs typeface="+mn-cs"/>
                        </a:rPr>
                        <a:t>6. Weight loss is common.</a:t>
                      </a:r>
                      <a:endParaRPr lang="en-US" dirty="0">
                        <a:solidFill>
                          <a:schemeClr val="tx1"/>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55453">
                <a:tc>
                  <a:txBody>
                    <a:bodyPr/>
                    <a:lstStyle/>
                    <a:p>
                      <a:r>
                        <a:rPr kumimoji="0" lang="en-US" sz="1800" b="1" i="0" kern="1200" dirty="0" smtClean="0">
                          <a:solidFill>
                            <a:schemeClr val="dk1"/>
                          </a:solidFill>
                          <a:latin typeface="+mn-lt"/>
                          <a:ea typeface="+mn-ea"/>
                          <a:cs typeface="+mn-cs"/>
                        </a:rPr>
                        <a:t>Infectious arthritis</a:t>
                      </a: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kumimoji="0" lang="en-US" sz="1800" i="0" kern="1200" dirty="0" smtClean="0">
                          <a:solidFill>
                            <a:schemeClr val="dk1"/>
                          </a:solidFill>
                          <a:latin typeface="+mn-lt"/>
                          <a:ea typeface="+mn-ea"/>
                          <a:cs typeface="+mn-cs"/>
                        </a:rPr>
                        <a:t>1. fever, joint inflammation and swelling.</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2.tenderness and/or a sharp pain.</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3.</a:t>
                      </a:r>
                      <a:r>
                        <a:rPr kumimoji="0" lang="en-US" sz="1800" i="0" kern="1200" baseline="0" dirty="0" smtClean="0">
                          <a:solidFill>
                            <a:schemeClr val="dk1"/>
                          </a:solidFill>
                          <a:latin typeface="+mn-lt"/>
                          <a:ea typeface="+mn-ea"/>
                          <a:cs typeface="+mn-cs"/>
                        </a:rPr>
                        <a:t> </a:t>
                      </a:r>
                      <a:r>
                        <a:rPr kumimoji="0" lang="en-US" sz="1800" i="0" kern="1200" dirty="0" smtClean="0">
                          <a:solidFill>
                            <a:schemeClr val="dk1"/>
                          </a:solidFill>
                          <a:latin typeface="+mn-lt"/>
                          <a:ea typeface="+mn-ea"/>
                          <a:cs typeface="+mn-cs"/>
                        </a:rPr>
                        <a:t>Often these symptoms are linked to an injury ,</a:t>
                      </a:r>
                      <a:r>
                        <a:rPr kumimoji="0" lang="en-US" sz="1800" i="0" kern="1200" baseline="0" dirty="0" smtClean="0">
                          <a:solidFill>
                            <a:schemeClr val="dk1"/>
                          </a:solidFill>
                          <a:latin typeface="+mn-lt"/>
                          <a:ea typeface="+mn-ea"/>
                          <a:cs typeface="+mn-cs"/>
                        </a:rPr>
                        <a:t> surgery  or </a:t>
                      </a:r>
                      <a:r>
                        <a:rPr kumimoji="0" lang="en-US" sz="1800" i="0" kern="1200" dirty="0" smtClean="0">
                          <a:solidFill>
                            <a:schemeClr val="dk1"/>
                          </a:solidFill>
                          <a:latin typeface="+mn-lt"/>
                          <a:ea typeface="+mn-ea"/>
                          <a:cs typeface="+mn-cs"/>
                        </a:rPr>
                        <a:t>another illness.</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4. Most commonly affected areas are the knee,</a:t>
                      </a:r>
                      <a:r>
                        <a:rPr kumimoji="0" lang="en-US" sz="1800" i="0" kern="1200" baseline="0" dirty="0" smtClean="0">
                          <a:solidFill>
                            <a:schemeClr val="dk1"/>
                          </a:solidFill>
                          <a:latin typeface="+mn-lt"/>
                          <a:ea typeface="+mn-ea"/>
                          <a:cs typeface="+mn-cs"/>
                        </a:rPr>
                        <a:t> </a:t>
                      </a:r>
                      <a:r>
                        <a:rPr kumimoji="0" lang="en-US" sz="1800" i="0" kern="1200" dirty="0" smtClean="0">
                          <a:solidFill>
                            <a:schemeClr val="dk1"/>
                          </a:solidFill>
                          <a:latin typeface="+mn-lt"/>
                          <a:ea typeface="+mn-ea"/>
                          <a:cs typeface="+mn-cs"/>
                        </a:rPr>
                        <a:t>shoulder, elbow, wrist and finger.</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r>
              <a:rPr lang="en-US" sz="2400" dirty="0" smtClean="0">
                <a:latin typeface="Arial" pitchFamily="34" charset="0"/>
                <a:cs typeface="Arial" pitchFamily="34" charset="0"/>
              </a:rPr>
              <a:t>There's no known cure for osteoarthritis, but treatments can help to reduce pain and maintain joint movement so that patient can go about his daily tasks. While medications and joint replacement surgery are key components of treatment for osteoarthritis,  doctor will likely recommend to try all other possible solutions before one can consider those options. Eventually the pain may become severe so that medications and  eventually surgery may become  necessary</a:t>
            </a:r>
            <a:r>
              <a:rPr lang="en-US" sz="2400" dirty="0" smtClean="0">
                <a:solidFill>
                  <a:srgbClr val="FFFF00"/>
                </a:solidFill>
                <a:latin typeface="Aharoni" charset="0"/>
                <a:cs typeface="Arial Unicode MS" charset="0"/>
              </a:rPr>
              <a:t>.</a:t>
            </a:r>
          </a:p>
          <a:p>
            <a:endParaRPr lang="en-US" dirty="0"/>
          </a:p>
        </p:txBody>
      </p:sp>
      <p:sp>
        <p:nvSpPr>
          <p:cNvPr id="2" name="Title 1"/>
          <p:cNvSpPr>
            <a:spLocks noGrp="1"/>
          </p:cNvSpPr>
          <p:nvPr>
            <p:ph type="title"/>
          </p:nvPr>
        </p:nvSpPr>
        <p:spPr>
          <a:xfrm>
            <a:off x="381000" y="704088"/>
            <a:ext cx="8305800" cy="743712"/>
          </a:xfrm>
        </p:spPr>
        <p:txBody>
          <a:bodyPr>
            <a:normAutofit fontScale="90000"/>
          </a:bodyPr>
          <a:lstStyle/>
          <a:p>
            <a:r>
              <a:rPr lang="en-US" sz="5400" b="1" u="sng" dirty="0" smtClean="0">
                <a:solidFill>
                  <a:srgbClr val="FF0000"/>
                </a:solidFill>
                <a:latin typeface="Agency FB" pitchFamily="32" charset="0"/>
                <a:cs typeface="Arial Unicode MS" charset="0"/>
              </a:rPr>
              <a:t>Treatment</a:t>
            </a:r>
            <a:r>
              <a:rPr lang="en-US" sz="5400" b="1" u="sng" dirty="0" smtClean="0">
                <a:solidFill>
                  <a:srgbClr val="FFFF00"/>
                </a:solidFill>
                <a:latin typeface="Agency FB" pitchFamily="32" charset="0"/>
                <a:cs typeface="Arial Unicode MS" charset="0"/>
              </a:rPr>
              <a:t/>
            </a:r>
            <a:br>
              <a:rPr lang="en-US" sz="5400" b="1" u="sng" dirty="0" smtClean="0">
                <a:solidFill>
                  <a:srgbClr val="FFFF00"/>
                </a:solidFill>
                <a:latin typeface="Agency FB" pitchFamily="32" charset="0"/>
                <a:cs typeface="Arial Unicode MS" charset="0"/>
              </a:rPr>
            </a:b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type="clipArt" sz="half"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5257800"/>
          </a:xfrm>
        </p:spPr>
        <p:txBody>
          <a:bodyPr>
            <a:noAutofit/>
          </a:bodyPr>
          <a:lstStyle/>
          <a:p>
            <a:pPr marL="342900" indent="-342900" algn="just">
              <a:lnSpc>
                <a:spcPct val="82000"/>
              </a:lnSpc>
              <a:spcBef>
                <a:spcPts val="888"/>
              </a:spcBef>
              <a:spcAft>
                <a:spcPts val="888"/>
              </a:spcAft>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1600" b="1" u="sng" dirty="0" smtClean="0">
                <a:latin typeface="Arial" pitchFamily="34" charset="0"/>
                <a:cs typeface="Arial" pitchFamily="34" charset="0"/>
              </a:rPr>
              <a:t>Rest.</a:t>
            </a:r>
            <a:r>
              <a:rPr lang="en-US" sz="1600" dirty="0" smtClean="0">
                <a:latin typeface="Arial" pitchFamily="34" charset="0"/>
                <a:cs typeface="Arial" pitchFamily="34" charset="0"/>
              </a:rPr>
              <a:t> for 12 to 24 hours. Find activities that don't require use joint repetitively.</a:t>
            </a:r>
          </a:p>
          <a:p>
            <a:pPr marL="342900" indent="-342900" algn="just">
              <a:lnSpc>
                <a:spcPct val="82000"/>
              </a:lnSpc>
              <a:spcBef>
                <a:spcPts val="888"/>
              </a:spcBef>
              <a:spcAft>
                <a:spcPts val="888"/>
              </a:spcAft>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1600" b="1" u="sng" dirty="0" smtClean="0">
                <a:latin typeface="Arial" pitchFamily="34" charset="0"/>
                <a:cs typeface="Arial" pitchFamily="34" charset="0"/>
              </a:rPr>
              <a:t>Exercise.</a:t>
            </a:r>
            <a:r>
              <a:rPr lang="en-US" sz="1600" dirty="0" smtClean="0">
                <a:latin typeface="Arial" pitchFamily="34" charset="0"/>
                <a:cs typeface="Arial" pitchFamily="34" charset="0"/>
              </a:rPr>
              <a:t> regular exercise, Stick to gentle exercises, such as walking, biking or swimming. Exercise can strengthen the muscles around joint, making it more stable.</a:t>
            </a:r>
          </a:p>
          <a:p>
            <a:pPr marL="342900" indent="-342900" algn="just">
              <a:lnSpc>
                <a:spcPct val="82000"/>
              </a:lnSpc>
              <a:spcBef>
                <a:spcPts val="888"/>
              </a:spcBef>
              <a:spcAft>
                <a:spcPts val="888"/>
              </a:spcAft>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1600" b="1" u="sng" dirty="0" smtClean="0">
                <a:latin typeface="Arial" pitchFamily="34" charset="0"/>
                <a:cs typeface="Arial" pitchFamily="34" charset="0"/>
              </a:rPr>
              <a:t> Weight reduction</a:t>
            </a:r>
            <a:r>
              <a:rPr lang="en-US" sz="1600" b="1" dirty="0" smtClean="0">
                <a:latin typeface="Arial" pitchFamily="34" charset="0"/>
                <a:cs typeface="Arial" pitchFamily="34" charset="0"/>
              </a:rPr>
              <a:t>.</a:t>
            </a:r>
            <a:r>
              <a:rPr lang="en-US" sz="1600" dirty="0" smtClean="0">
                <a:latin typeface="Arial" pitchFamily="34" charset="0"/>
                <a:cs typeface="Arial" pitchFamily="34" charset="0"/>
              </a:rPr>
              <a:t> Being overweight or obese increases the stress on weight-bearing joints, knees and hips. Even a small amount of weight loss can relieve some pressure and reduce pain. </a:t>
            </a:r>
          </a:p>
          <a:p>
            <a:pPr marL="342900" indent="-342900" algn="just">
              <a:lnSpc>
                <a:spcPct val="82000"/>
              </a:lnSpc>
              <a:spcBef>
                <a:spcPts val="888"/>
              </a:spcBef>
              <a:spcAft>
                <a:spcPts val="888"/>
              </a:spcAft>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1600" b="1" u="sng" dirty="0" smtClean="0">
                <a:latin typeface="Arial" pitchFamily="34" charset="0"/>
                <a:cs typeface="Arial" pitchFamily="34" charset="0"/>
              </a:rPr>
              <a:t>Heat and cold to manage pain</a:t>
            </a:r>
            <a:r>
              <a:rPr lang="en-US" sz="1600" b="1" dirty="0" smtClean="0">
                <a:latin typeface="Arial" pitchFamily="34" charset="0"/>
                <a:cs typeface="Arial" pitchFamily="34" charset="0"/>
              </a:rPr>
              <a:t>.</a:t>
            </a:r>
            <a:r>
              <a:rPr lang="en-US" sz="1600" dirty="0" smtClean="0">
                <a:latin typeface="Arial" pitchFamily="34" charset="0"/>
                <a:cs typeface="Arial" pitchFamily="34" charset="0"/>
              </a:rPr>
              <a:t> Heat also relieves stiffness and cold can relieve muscle spasms. </a:t>
            </a:r>
          </a:p>
          <a:p>
            <a:pPr marL="342900" indent="-342900" algn="just">
              <a:lnSpc>
                <a:spcPct val="82000"/>
              </a:lnSpc>
              <a:spcBef>
                <a:spcPts val="888"/>
              </a:spcBef>
              <a:spcAft>
                <a:spcPts val="888"/>
              </a:spcAft>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1600" dirty="0" smtClean="0">
                <a:latin typeface="Arial" pitchFamily="34" charset="0"/>
                <a:cs typeface="Arial" pitchFamily="34" charset="0"/>
              </a:rPr>
              <a:t> </a:t>
            </a:r>
            <a:r>
              <a:rPr lang="en-US" sz="1600" b="1" u="sng" dirty="0" smtClean="0">
                <a:latin typeface="Arial" pitchFamily="34" charset="0"/>
                <a:cs typeface="Arial" pitchFamily="34" charset="0"/>
              </a:rPr>
              <a:t>Work with a physical therapist</a:t>
            </a:r>
            <a:r>
              <a:rPr lang="en-US" sz="1600" b="1" dirty="0" smtClean="0">
                <a:latin typeface="Arial" pitchFamily="34" charset="0"/>
                <a:cs typeface="Arial" pitchFamily="34" charset="0"/>
              </a:rPr>
              <a:t>.</a:t>
            </a:r>
          </a:p>
          <a:p>
            <a:pPr marL="342900" indent="-342900" algn="just">
              <a:lnSpc>
                <a:spcPct val="82000"/>
              </a:lnSpc>
              <a:spcBef>
                <a:spcPts val="888"/>
              </a:spcBef>
              <a:spcAft>
                <a:spcPts val="888"/>
              </a:spcAft>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1600" b="1" dirty="0" smtClean="0">
                <a:latin typeface="Arial" pitchFamily="34" charset="0"/>
                <a:cs typeface="Arial" pitchFamily="34" charset="0"/>
              </a:rPr>
              <a:t>Walking aids </a:t>
            </a:r>
            <a:r>
              <a:rPr lang="en-US" sz="1600" dirty="0" smtClean="0">
                <a:latin typeface="Arial" pitchFamily="34" charset="0"/>
                <a:cs typeface="Arial" pitchFamily="34" charset="0"/>
              </a:rPr>
              <a:t> </a:t>
            </a:r>
          </a:p>
          <a:p>
            <a:pPr marL="342900" indent="-342900" algn="just">
              <a:lnSpc>
                <a:spcPct val="82000"/>
              </a:lnSpc>
              <a:spcBef>
                <a:spcPts val="888"/>
              </a:spcBef>
              <a:spcAft>
                <a:spcPts val="888"/>
              </a:spcAft>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1600" b="1" u="sng" dirty="0" smtClean="0">
                <a:latin typeface="Arial" pitchFamily="34" charset="0"/>
                <a:cs typeface="Arial" pitchFamily="34" charset="0"/>
              </a:rPr>
              <a:t>Find ways to avoid stressing joints.</a:t>
            </a:r>
            <a:r>
              <a:rPr lang="en-US" sz="1600" dirty="0" smtClean="0">
                <a:latin typeface="Arial" pitchFamily="34" charset="0"/>
                <a:cs typeface="Arial" pitchFamily="34" charset="0"/>
              </a:rPr>
              <a:t> </a:t>
            </a:r>
          </a:p>
          <a:p>
            <a:pPr marL="342900" indent="-342900" algn="just">
              <a:lnSpc>
                <a:spcPct val="82000"/>
              </a:lnSpc>
              <a:spcBef>
                <a:spcPts val="888"/>
              </a:spcBef>
              <a:spcAft>
                <a:spcPts val="888"/>
              </a:spcAft>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1600" b="1" u="sng" dirty="0" smtClean="0">
                <a:latin typeface="Arial" pitchFamily="34" charset="0"/>
                <a:cs typeface="Arial" pitchFamily="34" charset="0"/>
              </a:rPr>
              <a:t>Apply over-the-counter pain creams</a:t>
            </a:r>
            <a:r>
              <a:rPr lang="en-US" sz="1600" b="1" dirty="0" smtClean="0">
                <a:latin typeface="Arial" pitchFamily="34" charset="0"/>
                <a:cs typeface="Arial" pitchFamily="34" charset="0"/>
              </a:rPr>
              <a:t>.</a:t>
            </a:r>
          </a:p>
          <a:p>
            <a:pPr marL="342900" indent="-342900" algn="just">
              <a:lnSpc>
                <a:spcPct val="82000"/>
              </a:lnSpc>
              <a:spcBef>
                <a:spcPts val="888"/>
              </a:spcBef>
              <a:spcAft>
                <a:spcPts val="888"/>
              </a:spcAft>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1600" u="sng" dirty="0" smtClean="0">
                <a:latin typeface="Arial" pitchFamily="34" charset="0"/>
                <a:cs typeface="Arial" pitchFamily="34" charset="0"/>
              </a:rPr>
              <a:t>Consider trying special splints, braces, shoe inserts or other medical devices that can help reduce pain.</a:t>
            </a:r>
            <a:r>
              <a:rPr lang="en-US" sz="1600" dirty="0" smtClean="0">
                <a:latin typeface="Arial" pitchFamily="34" charset="0"/>
                <a:cs typeface="Arial" pitchFamily="34" charset="0"/>
              </a:rPr>
              <a:t> </a:t>
            </a:r>
          </a:p>
          <a:p>
            <a:pPr marL="342900" indent="-342900" algn="just">
              <a:lnSpc>
                <a:spcPct val="82000"/>
              </a:lnSpc>
              <a:spcBef>
                <a:spcPts val="888"/>
              </a:spcBef>
              <a:spcAft>
                <a:spcPts val="888"/>
              </a:spcAft>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1600" b="1" u="sng" dirty="0" smtClean="0">
                <a:latin typeface="Arial" pitchFamily="34" charset="0"/>
                <a:cs typeface="Arial" pitchFamily="34" charset="0"/>
              </a:rPr>
              <a:t>Chronic pain class</a:t>
            </a:r>
            <a:r>
              <a:rPr lang="en-US" sz="1600" b="1" dirty="0" smtClean="0">
                <a:latin typeface="Arial" pitchFamily="34" charset="0"/>
                <a:cs typeface="Arial" pitchFamily="34" charset="0"/>
              </a:rPr>
              <a:t>.</a:t>
            </a:r>
            <a:r>
              <a:rPr lang="en-US" sz="1600" dirty="0" smtClean="0">
                <a:latin typeface="Arial" pitchFamily="34" charset="0"/>
                <a:cs typeface="Arial" pitchFamily="34" charset="0"/>
              </a:rPr>
              <a:t> These classes teach skills that help to manage  osteoarthritis pain. And patient will  meet other people with osteoarthritis and learn their tips for reducing joint pain .</a:t>
            </a:r>
          </a:p>
          <a:p>
            <a:endParaRPr lang="en-US" sz="1600" dirty="0">
              <a:latin typeface="Arial" pitchFamily="34" charset="0"/>
              <a:cs typeface="Arial" pitchFamily="34" charset="0"/>
            </a:endParaRPr>
          </a:p>
        </p:txBody>
      </p:sp>
      <p:sp>
        <p:nvSpPr>
          <p:cNvPr id="2" name="Title 1"/>
          <p:cNvSpPr>
            <a:spLocks noGrp="1"/>
          </p:cNvSpPr>
          <p:nvPr>
            <p:ph type="title"/>
          </p:nvPr>
        </p:nvSpPr>
        <p:spPr>
          <a:xfrm>
            <a:off x="381000" y="381000"/>
            <a:ext cx="8305800" cy="1066800"/>
          </a:xfrm>
        </p:spPr>
        <p:txBody>
          <a:bodyPr>
            <a:normAutofit fontScale="90000"/>
          </a:bodyPr>
          <a:lstStyle/>
          <a:p>
            <a:r>
              <a:rPr lang="en-US" sz="4000" b="1" u="sng" dirty="0" smtClean="0">
                <a:solidFill>
                  <a:srgbClr val="FF0000"/>
                </a:solidFill>
                <a:latin typeface="Agency FB" pitchFamily="32" charset="0"/>
                <a:cs typeface="Arial Unicode MS" charset="0"/>
              </a:rPr>
              <a:t>Initial treatment options for mild osteoarthritis</a:t>
            </a:r>
            <a:r>
              <a:rPr lang="en-US" sz="5400" b="1" u="sng" dirty="0" smtClean="0">
                <a:solidFill>
                  <a:srgbClr val="FF0000"/>
                </a:solidFill>
                <a:latin typeface="Agency FB" pitchFamily="32" charset="0"/>
                <a:cs typeface="Arial Unicode MS" charset="0"/>
              </a:rPr>
              <a:t/>
            </a:r>
            <a:br>
              <a:rPr lang="en-US" sz="5400" b="1" u="sng" dirty="0" smtClean="0">
                <a:solidFill>
                  <a:srgbClr val="FF0000"/>
                </a:solidFill>
                <a:latin typeface="Agency FB" pitchFamily="32" charset="0"/>
                <a:cs typeface="Arial Unicode MS" charset="0"/>
              </a:rPr>
            </a:br>
            <a:endParaRPr lang="en-US"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05800" cy="5486400"/>
          </a:xfrm>
        </p:spPr>
        <p:txBody>
          <a:bodyPr>
            <a:normAutofit fontScale="70000" lnSpcReduction="20000"/>
          </a:bodyPr>
          <a:lstStyle/>
          <a:p>
            <a:pPr algn="just">
              <a:lnSpc>
                <a:spcPct val="100000"/>
              </a:lnSpc>
              <a:spcBef>
                <a:spcPts val="888"/>
              </a:spcBef>
              <a:spcAft>
                <a:spcPts val="8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solidFill>
                  <a:schemeClr val="tx1">
                    <a:lumMod val="50000"/>
                    <a:lumOff val="50000"/>
                  </a:schemeClr>
                </a:solidFill>
                <a:latin typeface="Arial" pitchFamily="34" charset="0"/>
                <a:cs typeface="Arial" pitchFamily="34" charset="0"/>
              </a:rPr>
              <a:t>Osteoarthritis pain that persists despite initial treatment may require medications in addition to initial treatment options. In order to get the most from  treatment, continue exercising when possible and rest when  needed. If  overweight, continue  weight loss . </a:t>
            </a:r>
          </a:p>
          <a:p>
            <a:pPr algn="just">
              <a:lnSpc>
                <a:spcPct val="100000"/>
              </a:lnSpc>
              <a:spcBef>
                <a:spcPts val="888"/>
              </a:spcBef>
              <a:spcAft>
                <a:spcPts val="8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solidFill>
                  <a:schemeClr val="tx1">
                    <a:lumMod val="50000"/>
                    <a:lumOff val="50000"/>
                  </a:schemeClr>
                </a:solidFill>
                <a:latin typeface="Arial" pitchFamily="34" charset="0"/>
                <a:cs typeface="Arial" pitchFamily="34" charset="0"/>
              </a:rPr>
              <a:t>Medications that may be useful for moderate arthritis include: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solidFill>
                  <a:schemeClr val="tx1">
                    <a:lumMod val="50000"/>
                    <a:lumOff val="50000"/>
                  </a:schemeClr>
                </a:solidFill>
                <a:latin typeface="Arial" pitchFamily="34" charset="0"/>
                <a:cs typeface="Arial" pitchFamily="34" charset="0"/>
              </a:rPr>
              <a:t>·	</a:t>
            </a:r>
            <a:r>
              <a:rPr lang="en-US" sz="2800" b="1" u="sng" dirty="0" smtClean="0">
                <a:solidFill>
                  <a:schemeClr val="tx1">
                    <a:lumMod val="50000"/>
                    <a:lumOff val="50000"/>
                  </a:schemeClr>
                </a:solidFill>
                <a:latin typeface="Arial" pitchFamily="34" charset="0"/>
                <a:cs typeface="Arial" pitchFamily="34" charset="0"/>
              </a:rPr>
              <a:t>Acetaminophen.</a:t>
            </a:r>
            <a:r>
              <a:rPr lang="en-US" sz="2800" dirty="0" smtClean="0">
                <a:solidFill>
                  <a:schemeClr val="tx1">
                    <a:lumMod val="50000"/>
                    <a:lumOff val="50000"/>
                  </a:schemeClr>
                </a:solidFill>
                <a:latin typeface="Arial" pitchFamily="34" charset="0"/>
                <a:cs typeface="Arial" pitchFamily="34" charset="0"/>
              </a:rPr>
              <a:t>  relieve pain, but doesn't reduce inflammation. It has been shown to be effective for people with osteoarthritis who have mild to moderate pain.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solidFill>
                  <a:schemeClr val="tx1">
                    <a:lumMod val="50000"/>
                    <a:lumOff val="50000"/>
                  </a:schemeClr>
                </a:solidFill>
                <a:latin typeface="Arial" pitchFamily="34" charset="0"/>
                <a:cs typeface="Arial" pitchFamily="34" charset="0"/>
              </a:rPr>
              <a:t>·	</a:t>
            </a:r>
            <a:r>
              <a:rPr lang="en-US" sz="2800" b="1" u="sng" dirty="0" smtClean="0">
                <a:solidFill>
                  <a:schemeClr val="tx1">
                    <a:lumMod val="50000"/>
                    <a:lumOff val="50000"/>
                  </a:schemeClr>
                </a:solidFill>
                <a:latin typeface="Arial" pitchFamily="34" charset="0"/>
                <a:cs typeface="Arial" pitchFamily="34" charset="0"/>
              </a:rPr>
              <a:t>NSAIDs.</a:t>
            </a:r>
            <a:r>
              <a:rPr lang="en-US" sz="2800" dirty="0" smtClean="0">
                <a:solidFill>
                  <a:schemeClr val="tx1">
                    <a:lumMod val="50000"/>
                    <a:lumOff val="50000"/>
                  </a:schemeClr>
                </a:solidFill>
                <a:latin typeface="Arial" pitchFamily="34" charset="0"/>
                <a:cs typeface="Arial" pitchFamily="34" charset="0"/>
              </a:rPr>
              <a:t> can relieve pain and reduce inflammation.  Ibuprofen,  naproxen , and others. NSAIDs have risks of side effects that increase when used at high dosages for long-term treatment. Side effects may include  gastric ulcers, cardiovascular problems, gastrointestinal bleeding, and liver and kidney damage.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solidFill>
                  <a:schemeClr val="tx1">
                    <a:lumMod val="50000"/>
                    <a:lumOff val="50000"/>
                  </a:schemeClr>
                </a:solidFill>
                <a:latin typeface="Arial" pitchFamily="34" charset="0"/>
                <a:cs typeface="Arial" pitchFamily="34" charset="0"/>
              </a:rPr>
              <a:t>·	</a:t>
            </a:r>
            <a:r>
              <a:rPr lang="en-US" sz="2800" b="1" u="sng" dirty="0" err="1" smtClean="0">
                <a:solidFill>
                  <a:schemeClr val="tx1">
                    <a:lumMod val="50000"/>
                    <a:lumOff val="50000"/>
                  </a:schemeClr>
                </a:solidFill>
                <a:latin typeface="Arial" pitchFamily="34" charset="0"/>
                <a:cs typeface="Arial" pitchFamily="34" charset="0"/>
              </a:rPr>
              <a:t>Tramadol</a:t>
            </a:r>
            <a:r>
              <a:rPr lang="en-US" sz="2800" b="1" u="sng" dirty="0" smtClean="0">
                <a:solidFill>
                  <a:schemeClr val="tx1">
                    <a:lumMod val="50000"/>
                    <a:lumOff val="50000"/>
                  </a:schemeClr>
                </a:solidFill>
                <a:latin typeface="Arial" pitchFamily="34" charset="0"/>
                <a:cs typeface="Arial" pitchFamily="34" charset="0"/>
              </a:rPr>
              <a:t>.</a:t>
            </a:r>
            <a:r>
              <a:rPr lang="en-US" sz="2800" dirty="0" smtClean="0">
                <a:solidFill>
                  <a:schemeClr val="tx1">
                    <a:lumMod val="50000"/>
                    <a:lumOff val="50000"/>
                  </a:schemeClr>
                </a:solidFill>
                <a:latin typeface="Arial" pitchFamily="34" charset="0"/>
                <a:cs typeface="Arial" pitchFamily="34" charset="0"/>
              </a:rPr>
              <a:t>  is a centrally acting analgesic that has no anti-inflammatory effect, but can provide effective pain relief with fewer side effects - such as stomach ulcers and bleeding - than those of NSAIDs. However, </a:t>
            </a:r>
            <a:r>
              <a:rPr lang="en-US" sz="2800" dirty="0" err="1" smtClean="0">
                <a:solidFill>
                  <a:schemeClr val="tx1">
                    <a:lumMod val="50000"/>
                    <a:lumOff val="50000"/>
                  </a:schemeClr>
                </a:solidFill>
                <a:latin typeface="Arial" pitchFamily="34" charset="0"/>
                <a:cs typeface="Arial" pitchFamily="34" charset="0"/>
              </a:rPr>
              <a:t>tramadol</a:t>
            </a:r>
            <a:r>
              <a:rPr lang="en-US" sz="2800" dirty="0" smtClean="0">
                <a:solidFill>
                  <a:schemeClr val="tx1">
                    <a:lumMod val="50000"/>
                    <a:lumOff val="50000"/>
                  </a:schemeClr>
                </a:solidFill>
                <a:latin typeface="Arial" pitchFamily="34" charset="0"/>
                <a:cs typeface="Arial" pitchFamily="34" charset="0"/>
              </a:rPr>
              <a:t> may cause nausea and constipation. It's generally used for short-term treatment of acute flare-ups. </a:t>
            </a:r>
          </a:p>
          <a:p>
            <a:endParaRPr lang="en-US" dirty="0">
              <a:solidFill>
                <a:schemeClr val="tx1">
                  <a:lumMod val="50000"/>
                  <a:lumOff val="50000"/>
                </a:schemeClr>
              </a:solidFill>
              <a:latin typeface="Arial" pitchFamily="34" charset="0"/>
              <a:cs typeface="Arial" pitchFamily="34" charset="0"/>
            </a:endParaRPr>
          </a:p>
        </p:txBody>
      </p:sp>
      <p:sp>
        <p:nvSpPr>
          <p:cNvPr id="2" name="Title 1"/>
          <p:cNvSpPr>
            <a:spLocks noGrp="1"/>
          </p:cNvSpPr>
          <p:nvPr>
            <p:ph type="title"/>
          </p:nvPr>
        </p:nvSpPr>
        <p:spPr>
          <a:xfrm>
            <a:off x="457200" y="228600"/>
            <a:ext cx="8229600" cy="1143000"/>
          </a:xfrm>
        </p:spPr>
        <p:txBody>
          <a:bodyPr>
            <a:normAutofit fontScale="90000"/>
          </a:bodyPr>
          <a:lstStyle/>
          <a:p>
            <a:r>
              <a:rPr lang="en-US" sz="3600" b="1" u="sng" dirty="0" smtClean="0">
                <a:solidFill>
                  <a:srgbClr val="FF0000"/>
                </a:solidFill>
                <a:latin typeface="Agency FB" pitchFamily="32" charset="0"/>
                <a:cs typeface="Arial Unicode MS" charset="0"/>
              </a:rPr>
              <a:t>Treatment options for moderate osteoarthritis</a:t>
            </a:r>
            <a:r>
              <a:rPr lang="en-US" sz="5400" b="1" u="sng" dirty="0" smtClean="0">
                <a:solidFill>
                  <a:srgbClr val="FFFF00"/>
                </a:solidFill>
                <a:latin typeface="Agency FB" pitchFamily="32" charset="0"/>
                <a:cs typeface="Arial Unicode MS" charset="0"/>
              </a:rPr>
              <a:t/>
            </a:r>
            <a:br>
              <a:rPr lang="en-US" sz="5400" b="1" u="sng" dirty="0" smtClean="0">
                <a:solidFill>
                  <a:srgbClr val="FFFF00"/>
                </a:solidFill>
                <a:latin typeface="Agency FB" pitchFamily="32" charset="0"/>
                <a:cs typeface="Arial Unicode MS" charset="0"/>
              </a:rPr>
            </a:b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82000" cy="5334000"/>
          </a:xfrm>
        </p:spPr>
        <p:txBody>
          <a:bodyPr>
            <a:normAutofit fontScale="77500" lnSpcReduction="20000"/>
          </a:bodyPr>
          <a:lstStyle/>
          <a:p>
            <a:pPr algn="just">
              <a:lnSpc>
                <a:spcPct val="100000"/>
              </a:lnSpc>
              <a:spcBef>
                <a:spcPts val="888"/>
              </a:spcBef>
              <a:spcAft>
                <a:spcPts val="8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latin typeface="Arial" pitchFamily="34" charset="0"/>
                <a:cs typeface="Arial" pitchFamily="34" charset="0"/>
              </a:rPr>
              <a:t>If you've tried other treatments but your patient still experiencing severe pain and disability, you and your patient  can discuss other treatments including: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latin typeface="Arial" pitchFamily="34" charset="0"/>
                <a:cs typeface="Arial" pitchFamily="34" charset="0"/>
              </a:rPr>
              <a:t>·	</a:t>
            </a:r>
            <a:r>
              <a:rPr lang="en-US" sz="2800" b="1" u="sng" dirty="0" smtClean="0">
                <a:latin typeface="Arial" pitchFamily="34" charset="0"/>
                <a:cs typeface="Arial" pitchFamily="34" charset="0"/>
              </a:rPr>
              <a:t>Stronger painkillers.</a:t>
            </a:r>
            <a:r>
              <a:rPr lang="en-US" sz="2800" dirty="0" smtClean="0">
                <a:latin typeface="Arial" pitchFamily="34" charset="0"/>
                <a:cs typeface="Arial" pitchFamily="34" charset="0"/>
              </a:rPr>
              <a:t>  such as codeine and </a:t>
            </a:r>
            <a:r>
              <a:rPr lang="en-US" sz="2800" dirty="0" err="1" smtClean="0">
                <a:latin typeface="Arial" pitchFamily="34" charset="0"/>
                <a:cs typeface="Arial" pitchFamily="34" charset="0"/>
              </a:rPr>
              <a:t>propoxyphene</a:t>
            </a:r>
            <a:r>
              <a:rPr lang="en-US" sz="2800" dirty="0" smtClean="0">
                <a:latin typeface="Arial" pitchFamily="34" charset="0"/>
                <a:cs typeface="Arial" pitchFamily="34" charset="0"/>
              </a:rPr>
              <a:t> may provide relief from more severe osteoarthritis pain. These stronger medications carry a risk of dependence,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latin typeface="Arial" pitchFamily="34" charset="0"/>
                <a:cs typeface="Arial" pitchFamily="34" charset="0"/>
              </a:rPr>
              <a:t>·	</a:t>
            </a:r>
            <a:r>
              <a:rPr lang="en-US" sz="2800" b="1" u="sng" dirty="0" smtClean="0">
                <a:latin typeface="Arial" pitchFamily="34" charset="0"/>
                <a:cs typeface="Arial" pitchFamily="34" charset="0"/>
              </a:rPr>
              <a:t>Cortisone shots.</a:t>
            </a:r>
            <a:r>
              <a:rPr lang="en-US" sz="2800" dirty="0" smtClean="0">
                <a:latin typeface="Arial" pitchFamily="34" charset="0"/>
                <a:cs typeface="Arial" pitchFamily="34" charset="0"/>
              </a:rPr>
              <a:t> Injections of corticosteroid medications may relieve pain in joint.  It isn't clear how or why corticosteroid injections work in people with osteoarthritis. too many corticosteroid injections may cause joint damage.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latin typeface="Arial" pitchFamily="34" charset="0"/>
                <a:cs typeface="Arial" pitchFamily="34" charset="0"/>
              </a:rPr>
              <a:t>·	</a:t>
            </a:r>
            <a:r>
              <a:rPr lang="en-US" sz="2800" b="1" u="sng" dirty="0" err="1" smtClean="0">
                <a:latin typeface="Arial" pitchFamily="34" charset="0"/>
                <a:cs typeface="Arial" pitchFamily="34" charset="0"/>
              </a:rPr>
              <a:t>Visco</a:t>
            </a:r>
            <a:r>
              <a:rPr lang="en-US" sz="2800" b="1" u="sng" dirty="0" smtClean="0">
                <a:latin typeface="Arial" pitchFamily="34" charset="0"/>
                <a:cs typeface="Arial" pitchFamily="34" charset="0"/>
              </a:rPr>
              <a:t>-supplementation.</a:t>
            </a:r>
            <a:r>
              <a:rPr lang="en-US" sz="2800" u="sng" dirty="0" smtClean="0">
                <a:latin typeface="Arial" pitchFamily="34" charset="0"/>
                <a:cs typeface="Arial" pitchFamily="34" charset="0"/>
              </a:rPr>
              <a:t> </a:t>
            </a:r>
            <a:r>
              <a:rPr lang="en-US" sz="2800" dirty="0" smtClean="0">
                <a:latin typeface="Arial" pitchFamily="34" charset="0"/>
                <a:cs typeface="Arial" pitchFamily="34" charset="0"/>
              </a:rPr>
              <a:t>Injections of </a:t>
            </a:r>
            <a:r>
              <a:rPr lang="en-US" sz="2800" dirty="0" err="1" smtClean="0">
                <a:latin typeface="Arial" pitchFamily="34" charset="0"/>
                <a:cs typeface="Arial" pitchFamily="34" charset="0"/>
              </a:rPr>
              <a:t>hyaluronic</a:t>
            </a:r>
            <a:r>
              <a:rPr lang="en-US" sz="2800" dirty="0" smtClean="0">
                <a:latin typeface="Arial" pitchFamily="34" charset="0"/>
                <a:cs typeface="Arial" pitchFamily="34" charset="0"/>
              </a:rPr>
              <a:t> acid derivatives may offer pain relief by providing some cushioning in the joint . Injections are typically given weekly over several weeks or once a year. Pain relief may last for a few months. Possible risks include infection, swelling and joint pain.</a:t>
            </a:r>
          </a:p>
          <a:p>
            <a:endParaRPr lang="en-US" dirty="0"/>
          </a:p>
        </p:txBody>
      </p:sp>
      <p:sp>
        <p:nvSpPr>
          <p:cNvPr id="2" name="Title 1"/>
          <p:cNvSpPr>
            <a:spLocks noGrp="1"/>
          </p:cNvSpPr>
          <p:nvPr>
            <p:ph type="title"/>
          </p:nvPr>
        </p:nvSpPr>
        <p:spPr>
          <a:xfrm>
            <a:off x="457200" y="704088"/>
            <a:ext cx="8229600" cy="362712"/>
          </a:xfrm>
        </p:spPr>
        <p:txBody>
          <a:bodyPr>
            <a:noAutofit/>
          </a:bodyPr>
          <a:lstStyle/>
          <a:p>
            <a:r>
              <a:rPr lang="en-US" sz="3200" b="1" u="sng" dirty="0" smtClean="0">
                <a:solidFill>
                  <a:srgbClr val="FF0000"/>
                </a:solidFill>
                <a:latin typeface="Agency FB" pitchFamily="32" charset="0"/>
                <a:cs typeface="Arial Unicode MS" charset="0"/>
              </a:rPr>
              <a:t>Treatment options for severe osteoarthritis</a:t>
            </a:r>
            <a:r>
              <a:rPr lang="en-US" sz="3200" b="1" u="sng" dirty="0" smtClean="0">
                <a:solidFill>
                  <a:srgbClr val="FFFF00"/>
                </a:solidFill>
                <a:latin typeface="Agency FB" pitchFamily="32" charset="0"/>
                <a:cs typeface="Arial Unicode MS" charset="0"/>
              </a:rPr>
              <a:t/>
            </a:r>
            <a:br>
              <a:rPr lang="en-US" sz="3200" b="1" u="sng" dirty="0" smtClean="0">
                <a:solidFill>
                  <a:srgbClr val="FFFF00"/>
                </a:solidFill>
                <a:latin typeface="Agency FB" pitchFamily="32" charset="0"/>
                <a:cs typeface="Arial Unicode MS" charset="0"/>
              </a:rPr>
            </a:b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82000" cy="5334000"/>
          </a:xfrm>
        </p:spPr>
        <p:txBody>
          <a:bodyPr>
            <a:normAutofit fontScale="62500" lnSpcReduction="20000"/>
          </a:bodyPr>
          <a:lstStyle/>
          <a:p>
            <a:pPr algn="just">
              <a:lnSpc>
                <a:spcPct val="100000"/>
              </a:lnSpc>
              <a:spcBef>
                <a:spcPts val="888"/>
              </a:spcBef>
              <a:spcAft>
                <a:spcPts val="8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latin typeface="Arial" pitchFamily="34" charset="0"/>
                <a:cs typeface="Arial" pitchFamily="34" charset="0"/>
              </a:rPr>
              <a:t>Surgery is generally reserved for severe osteoarthritis that isn't relieved by other treatments.  Surgical treatments include: .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latin typeface="Arial" pitchFamily="34" charset="0"/>
                <a:cs typeface="Arial" pitchFamily="34" charset="0"/>
              </a:rPr>
              <a:t>·	</a:t>
            </a:r>
            <a:r>
              <a:rPr lang="en-US" sz="2800" u="sng" dirty="0" smtClean="0">
                <a:latin typeface="Arial" pitchFamily="34" charset="0"/>
                <a:cs typeface="Arial" pitchFamily="34" charset="0"/>
              </a:rPr>
              <a:t> </a:t>
            </a:r>
            <a:r>
              <a:rPr lang="en-US" sz="2800" b="1" u="sng" dirty="0" smtClean="0">
                <a:latin typeface="Arial" pitchFamily="34" charset="0"/>
                <a:cs typeface="Arial" pitchFamily="34" charset="0"/>
              </a:rPr>
              <a:t>Debridement</a:t>
            </a:r>
            <a:r>
              <a:rPr lang="en-US" sz="2800" u="sng" dirty="0" smtClean="0">
                <a:latin typeface="Arial" pitchFamily="34" charset="0"/>
                <a:cs typeface="Arial" pitchFamily="34" charset="0"/>
              </a:rPr>
              <a:t>  ,</a:t>
            </a:r>
            <a:r>
              <a:rPr lang="en-US" sz="2800" dirty="0" smtClean="0">
                <a:latin typeface="Arial" pitchFamily="34" charset="0"/>
                <a:cs typeface="Arial" pitchFamily="34" charset="0"/>
              </a:rPr>
              <a:t>is most useful in cases with  a locking sensation from a torn cartilage or loose debris Debridement is typically done </a:t>
            </a:r>
            <a:r>
              <a:rPr lang="en-US" sz="2800" dirty="0" err="1" smtClean="0">
                <a:latin typeface="Arial" pitchFamily="34" charset="0"/>
                <a:cs typeface="Arial" pitchFamily="34" charset="0"/>
              </a:rPr>
              <a:t>arthroscopically</a:t>
            </a:r>
            <a:r>
              <a:rPr lang="en-US" sz="2800" dirty="0" smtClean="0">
                <a:latin typeface="Arial" pitchFamily="34" charset="0"/>
                <a:cs typeface="Arial" pitchFamily="34" charset="0"/>
              </a:rPr>
              <a:t>,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latin typeface="Arial" pitchFamily="34" charset="0"/>
                <a:cs typeface="Arial" pitchFamily="34" charset="0"/>
              </a:rPr>
              <a:t>·	</a:t>
            </a:r>
            <a:r>
              <a:rPr lang="en-US" sz="2800" b="1" u="sng" dirty="0" smtClean="0">
                <a:latin typeface="Arial" pitchFamily="34" charset="0"/>
                <a:cs typeface="Arial" pitchFamily="34" charset="0"/>
              </a:rPr>
              <a:t>Fusing bones.</a:t>
            </a:r>
            <a:r>
              <a:rPr lang="en-US" sz="2800" dirty="0" smtClean="0">
                <a:latin typeface="Arial" pitchFamily="34" charset="0"/>
                <a:cs typeface="Arial" pitchFamily="34" charset="0"/>
              </a:rPr>
              <a:t> Surgeons also can permanently fuse bones in a joint (</a:t>
            </a:r>
            <a:r>
              <a:rPr lang="en-US" sz="2800" dirty="0" err="1" smtClean="0">
                <a:latin typeface="Arial" pitchFamily="34" charset="0"/>
                <a:cs typeface="Arial" pitchFamily="34" charset="0"/>
              </a:rPr>
              <a:t>arthrodesis</a:t>
            </a:r>
            <a:r>
              <a:rPr lang="en-US" sz="2800" dirty="0" smtClean="0">
                <a:latin typeface="Arial" pitchFamily="34" charset="0"/>
                <a:cs typeface="Arial" pitchFamily="34" charset="0"/>
              </a:rPr>
              <a:t>) to increase stability and reduce pain. The fused joint, such as an ankle, can then bear weight without pain, but has no flexibility.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latin typeface="Arial" pitchFamily="34" charset="0"/>
                <a:cs typeface="Arial" pitchFamily="34" charset="0"/>
              </a:rPr>
              <a:t>	</a:t>
            </a:r>
            <a:r>
              <a:rPr lang="en-US" sz="2800" b="1" u="sng" dirty="0" smtClean="0">
                <a:latin typeface="Arial" pitchFamily="34" charset="0"/>
                <a:cs typeface="Arial" pitchFamily="34" charset="0"/>
              </a:rPr>
              <a:t>Realigning bones.</a:t>
            </a:r>
            <a:r>
              <a:rPr lang="en-US" sz="2800" dirty="0" smtClean="0">
                <a:latin typeface="Arial" pitchFamily="34" charset="0"/>
                <a:cs typeface="Arial" pitchFamily="34" charset="0"/>
              </a:rPr>
              <a:t> Surgery to realign bones may relieve pain. These types of procedures are typically used when joint replacement surgery isn't an option, such as in younger people with osteoarthritis. During a procedure called an </a:t>
            </a:r>
            <a:r>
              <a:rPr lang="en-US" sz="2800" dirty="0" err="1" smtClean="0">
                <a:latin typeface="Arial" pitchFamily="34" charset="0"/>
                <a:cs typeface="Arial" pitchFamily="34" charset="0"/>
              </a:rPr>
              <a:t>osteotomy</a:t>
            </a:r>
            <a:r>
              <a:rPr lang="en-US" sz="2800" dirty="0" smtClean="0">
                <a:latin typeface="Arial" pitchFamily="34" charset="0"/>
                <a:cs typeface="Arial" pitchFamily="34" charset="0"/>
              </a:rPr>
              <a:t>, the surgeon cuts across the bone either above or below the knee to realign the leg. </a:t>
            </a:r>
          </a:p>
          <a:p>
            <a:pPr algn="just">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US" sz="2800" dirty="0" smtClean="0">
                <a:latin typeface="Arial" pitchFamily="34" charset="0"/>
                <a:cs typeface="Arial" pitchFamily="34" charset="0"/>
              </a:rPr>
              <a:t>	</a:t>
            </a:r>
            <a:r>
              <a:rPr lang="en-US" sz="2800" b="1" u="sng" dirty="0" smtClean="0">
                <a:latin typeface="Arial" pitchFamily="34" charset="0"/>
                <a:cs typeface="Arial" pitchFamily="34" charset="0"/>
              </a:rPr>
              <a:t>Joint replacement.</a:t>
            </a:r>
            <a:r>
              <a:rPr lang="en-US" sz="2800" dirty="0" smtClean="0">
                <a:latin typeface="Arial" pitchFamily="34" charset="0"/>
                <a:cs typeface="Arial" pitchFamily="34" charset="0"/>
              </a:rPr>
              <a:t> In joint replacement surgery (</a:t>
            </a:r>
            <a:r>
              <a:rPr lang="en-US" sz="2800" dirty="0" err="1" smtClean="0">
                <a:latin typeface="Arial" pitchFamily="34" charset="0"/>
                <a:cs typeface="Arial" pitchFamily="34" charset="0"/>
              </a:rPr>
              <a:t>arthroplasty</a:t>
            </a:r>
            <a:r>
              <a:rPr lang="en-US" sz="2800" dirty="0" smtClean="0">
                <a:latin typeface="Arial" pitchFamily="34" charset="0"/>
                <a:cs typeface="Arial" pitchFamily="34" charset="0"/>
              </a:rPr>
              <a:t>),  surgeon removes  damaged joint surfaces and replaces them with plastic and metal devices called prostheses.  Joint replacement surgery can help patients resume an active, pain-free lifestyle.  Joint replacement surgery carries a small risk of infection and bleeding. Artificial joints can wear or come loose, and may need to eventually be replaced</a:t>
            </a:r>
          </a:p>
          <a:p>
            <a:endParaRPr lang="en-US" dirty="0">
              <a:latin typeface="Arial" pitchFamily="34" charset="0"/>
              <a:cs typeface="Arial" pitchFamily="34" charset="0"/>
            </a:endParaRPr>
          </a:p>
        </p:txBody>
      </p:sp>
      <p:sp>
        <p:nvSpPr>
          <p:cNvPr id="2" name="Title 1"/>
          <p:cNvSpPr>
            <a:spLocks noGrp="1"/>
          </p:cNvSpPr>
          <p:nvPr>
            <p:ph type="title"/>
          </p:nvPr>
        </p:nvSpPr>
        <p:spPr>
          <a:xfrm>
            <a:off x="381000" y="304800"/>
            <a:ext cx="8305800" cy="1066800"/>
          </a:xfrm>
        </p:spPr>
        <p:txBody>
          <a:bodyPr>
            <a:normAutofit fontScale="90000"/>
          </a:bodyPr>
          <a:lstStyle/>
          <a:p>
            <a:r>
              <a:rPr lang="en-US" sz="5400" b="1" u="sng" dirty="0" smtClean="0">
                <a:solidFill>
                  <a:srgbClr val="FF0000"/>
                </a:solidFill>
                <a:latin typeface="Agency FB" pitchFamily="32" charset="0"/>
                <a:cs typeface="Arial Unicode MS" charset="0"/>
              </a:rPr>
              <a:t>Surgery for osteoarthritis</a:t>
            </a:r>
            <a:r>
              <a:rPr lang="en-US" sz="5400" b="1" u="sng" dirty="0" smtClean="0">
                <a:solidFill>
                  <a:srgbClr val="FFFF00"/>
                </a:solidFill>
                <a:latin typeface="Agency FB" pitchFamily="32" charset="0"/>
                <a:cs typeface="Arial Unicode MS" charset="0"/>
              </a:rPr>
              <a:t/>
            </a:r>
            <a:br>
              <a:rPr lang="en-US" sz="5400" b="1" u="sng" dirty="0" smtClean="0">
                <a:solidFill>
                  <a:srgbClr val="FFFF00"/>
                </a:solidFill>
                <a:latin typeface="Agency FB" pitchFamily="32" charset="0"/>
                <a:cs typeface="Arial Unicode MS" charset="0"/>
              </a:rPr>
            </a:b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n-US" b="1" u="sng" smtClean="0">
                <a:latin typeface="Times New Roman" pitchFamily="16" charset="0"/>
                <a:cs typeface="Times New Roman" pitchFamily="16" charset="0"/>
              </a:rPr>
              <a:t>Arthroscopy</a:t>
            </a:r>
            <a:r>
              <a:rPr lang="en-US" smtClean="0">
                <a:latin typeface="Times New Roman" pitchFamily="16" charset="0"/>
                <a:cs typeface="Times New Roman" pitchFamily="16" charset="0"/>
              </a:rPr>
              <a:t>- joint debridement to remove interfering osteophyte, cartilage tags and loose bodies</a:t>
            </a:r>
          </a:p>
          <a:p>
            <a:pPr eaLnBrk="1" hangingPunct="1"/>
            <a:r>
              <a:rPr lang="en-US" smtClean="0">
                <a:latin typeface="Times New Roman" pitchFamily="16" charset="0"/>
                <a:cs typeface="Times New Roman" pitchFamily="16" charset="0"/>
              </a:rPr>
              <a:t>may provide temporary</a:t>
            </a:r>
          </a:p>
          <a:p>
            <a:pPr eaLnBrk="1" hangingPunct="1">
              <a:buFont typeface="Wingdings 2" pitchFamily="18" charset="2"/>
              <a:buNone/>
            </a:pPr>
            <a:r>
              <a:rPr lang="en-US" smtClean="0">
                <a:latin typeface="Times New Roman" pitchFamily="16" charset="0"/>
                <a:cs typeface="Times New Roman" pitchFamily="16" charset="0"/>
              </a:rPr>
              <a:t>   relief from symptoms </a:t>
            </a:r>
          </a:p>
          <a:p>
            <a:pPr eaLnBrk="1" hangingPunct="1">
              <a:buFont typeface="Wingdings 2" pitchFamily="18" charset="2"/>
              <a:buNone/>
            </a:pPr>
            <a:r>
              <a:rPr lang="en-US" smtClean="0">
                <a:latin typeface="Times New Roman" pitchFamily="16" charset="0"/>
                <a:cs typeface="Times New Roman" pitchFamily="16" charset="0"/>
              </a:rPr>
              <a:t>   but does not stop the </a:t>
            </a:r>
          </a:p>
          <a:p>
            <a:pPr eaLnBrk="1" hangingPunct="1">
              <a:buFont typeface="Wingdings 2" pitchFamily="18" charset="2"/>
              <a:buNone/>
            </a:pPr>
            <a:r>
              <a:rPr lang="en-US" smtClean="0">
                <a:latin typeface="Times New Roman" pitchFamily="16" charset="0"/>
                <a:cs typeface="Times New Roman" pitchFamily="16" charset="0"/>
              </a:rPr>
              <a:t>   progression of OA</a:t>
            </a:r>
            <a:endParaRPr lang="ms-MY" smtClean="0">
              <a:latin typeface="Times New Roman" pitchFamily="16" charset="0"/>
              <a:cs typeface="Times New Roman" pitchFamily="16" charset="0"/>
            </a:endParaRPr>
          </a:p>
        </p:txBody>
      </p:sp>
      <p:pic>
        <p:nvPicPr>
          <p:cNvPr id="16387" name="Picture 3" descr="Arthroscopic view of the removal of cartilaginous..."/>
          <p:cNvPicPr>
            <a:picLocks noChangeAspect="1" noChangeArrowheads="1"/>
          </p:cNvPicPr>
          <p:nvPr/>
        </p:nvPicPr>
        <p:blipFill>
          <a:blip r:embed="rId2" cstate="email"/>
          <a:srcRect/>
          <a:stretch>
            <a:fillRect/>
          </a:stretch>
        </p:blipFill>
        <p:spPr bwMode="auto">
          <a:xfrm>
            <a:off x="4929188" y="3214688"/>
            <a:ext cx="4000500" cy="2786062"/>
          </a:xfrm>
          <a:prstGeom prst="rect">
            <a:avLst/>
          </a:prstGeom>
          <a:noFill/>
          <a:ln w="9525">
            <a:noFill/>
            <a:miter lim="800000"/>
            <a:headEnd/>
            <a:tailEnd/>
          </a:ln>
        </p:spPr>
      </p:pic>
      <p:sp>
        <p:nvSpPr>
          <p:cNvPr id="16388" name="Rectangle 4"/>
          <p:cNvSpPr>
            <a:spLocks noChangeArrowheads="1"/>
          </p:cNvSpPr>
          <p:nvPr/>
        </p:nvSpPr>
        <p:spPr bwMode="auto">
          <a:xfrm>
            <a:off x="1643063" y="5643563"/>
            <a:ext cx="3143250" cy="923925"/>
          </a:xfrm>
          <a:prstGeom prst="rect">
            <a:avLst/>
          </a:prstGeom>
          <a:noFill/>
          <a:ln w="9525">
            <a:noFill/>
            <a:miter lim="800000"/>
            <a:headEnd/>
            <a:tailEnd/>
          </a:ln>
        </p:spPr>
        <p:txBody>
          <a:bodyPr>
            <a:spAutoFit/>
          </a:bodyPr>
          <a:lstStyle/>
          <a:p>
            <a:r>
              <a:rPr lang="en-US" b="1">
                <a:latin typeface="Times New Roman" pitchFamily="16" charset="0"/>
                <a:cs typeface="Times New Roman" pitchFamily="16" charset="0"/>
              </a:rPr>
              <a:t>Arthroscopic view of the removal of cartilaginous loose body.</a:t>
            </a:r>
            <a:endParaRPr lang="ms-MY">
              <a:latin typeface="Times New Roman" pitchFamily="16" charset="0"/>
              <a:cs typeface="Times New Roman" pitchFamily="1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a:stretch>
            <a:fillRect/>
          </a:stretch>
        </p:blipFill>
        <p:spPr>
          <a:xfrm>
            <a:off x="228599" y="2101822"/>
            <a:ext cx="4346775" cy="3079778"/>
          </a:xfrm>
        </p:spPr>
      </p:pic>
      <p:sp>
        <p:nvSpPr>
          <p:cNvPr id="2" name="Title 1"/>
          <p:cNvSpPr>
            <a:spLocks noGrp="1"/>
          </p:cNvSpPr>
          <p:nvPr>
            <p:ph type="title"/>
          </p:nvPr>
        </p:nvSpPr>
        <p:spPr/>
        <p:txBody>
          <a:bodyPr/>
          <a:lstStyle/>
          <a:p>
            <a:r>
              <a:rPr lang="en-US" dirty="0" smtClean="0"/>
              <a:t>Knee </a:t>
            </a:r>
            <a:r>
              <a:rPr lang="en-US" dirty="0" err="1" smtClean="0"/>
              <a:t>arthrodesis</a:t>
            </a:r>
            <a:endParaRPr lang="en-US" dirty="0"/>
          </a:p>
        </p:txBody>
      </p:sp>
      <p:pic>
        <p:nvPicPr>
          <p:cNvPr id="5" name="Picture 4" descr="2.JPG"/>
          <p:cNvPicPr>
            <a:picLocks noChangeAspect="1"/>
          </p:cNvPicPr>
          <p:nvPr/>
        </p:nvPicPr>
        <p:blipFill>
          <a:blip r:embed="rId3"/>
          <a:stretch>
            <a:fillRect/>
          </a:stretch>
        </p:blipFill>
        <p:spPr>
          <a:xfrm>
            <a:off x="4876800" y="2133600"/>
            <a:ext cx="4038600" cy="305025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14313" y="142875"/>
            <a:ext cx="8786812" cy="5629275"/>
          </a:xfrm>
          <a:prstGeom prst="rect">
            <a:avLst/>
          </a:prstGeom>
          <a:noFill/>
          <a:ln w="9525">
            <a:noFill/>
            <a:miter lim="800000"/>
            <a:headEnd/>
            <a:tailEnd/>
          </a:ln>
        </p:spPr>
      </p:pic>
      <p:sp>
        <p:nvSpPr>
          <p:cNvPr id="18435" name="TextBox 2"/>
          <p:cNvSpPr txBox="1">
            <a:spLocks noChangeArrowheads="1"/>
          </p:cNvSpPr>
          <p:nvPr/>
        </p:nvSpPr>
        <p:spPr bwMode="auto">
          <a:xfrm>
            <a:off x="500063" y="5786438"/>
            <a:ext cx="8215312" cy="923925"/>
          </a:xfrm>
          <a:prstGeom prst="rect">
            <a:avLst/>
          </a:prstGeom>
          <a:noFill/>
          <a:ln w="9525">
            <a:noFill/>
            <a:miter lim="800000"/>
            <a:headEnd/>
            <a:tailEnd/>
          </a:ln>
        </p:spPr>
        <p:txBody>
          <a:bodyPr>
            <a:spAutoFit/>
          </a:bodyPr>
          <a:lstStyle/>
          <a:p>
            <a:pPr marL="438150" indent="-319088"/>
            <a:r>
              <a:rPr lang="en-US">
                <a:latin typeface="Times New Roman" pitchFamily="16" charset="0"/>
                <a:cs typeface="Times New Roman" pitchFamily="16" charset="0"/>
              </a:rPr>
              <a:t>	Principle: To redistribute loading forces towards less damaged parts of the joint</a:t>
            </a:r>
            <a:endParaRPr lang="ms-MY">
              <a:latin typeface="Times New Roman" pitchFamily="16" charset="0"/>
              <a:cs typeface="Times New Roman" pitchFamily="16" charset="0"/>
            </a:endParaRPr>
          </a:p>
          <a:p>
            <a:pPr marL="438150" indent="-319088">
              <a:buFont typeface="Wingdings 2" pitchFamily="18" charset="2"/>
              <a:buNone/>
            </a:pPr>
            <a:r>
              <a:rPr lang="en-US">
                <a:latin typeface="Times New Roman" pitchFamily="16" charset="0"/>
                <a:cs typeface="Times New Roman" pitchFamily="16" charset="0"/>
              </a:rPr>
              <a:t> 	e.g to shift weight from the damaged cartilage on the medial aspect of the knee to the healthy lateral aspect of the knee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TAL KNEE.jpg"/>
          <p:cNvPicPr>
            <a:picLocks noChangeAspect="1"/>
          </p:cNvPicPr>
          <p:nvPr/>
        </p:nvPicPr>
        <p:blipFill>
          <a:blip r:embed="rId2"/>
          <a:stretch>
            <a:fillRect/>
          </a:stretch>
        </p:blipFill>
        <p:spPr>
          <a:xfrm>
            <a:off x="4260430" y="304800"/>
            <a:ext cx="4202533" cy="3303328"/>
          </a:xfrm>
          <a:prstGeom prst="rect">
            <a:avLst/>
          </a:prstGeom>
        </p:spPr>
      </p:pic>
      <p:pic>
        <p:nvPicPr>
          <p:cNvPr id="3" name="Picture 2" descr="image-asset.png"/>
          <p:cNvPicPr>
            <a:picLocks noChangeAspect="1"/>
          </p:cNvPicPr>
          <p:nvPr/>
        </p:nvPicPr>
        <p:blipFill>
          <a:blip r:embed="rId3"/>
          <a:stretch>
            <a:fillRect/>
          </a:stretch>
        </p:blipFill>
        <p:spPr>
          <a:xfrm>
            <a:off x="210796" y="3733800"/>
            <a:ext cx="5942354" cy="26603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685800"/>
          <a:ext cx="8382000" cy="5410200"/>
        </p:xfrm>
        <a:graphic>
          <a:graphicData uri="http://schemas.openxmlformats.org/drawingml/2006/table">
            <a:tbl>
              <a:tblPr firstRow="1" bandRow="1">
                <a:tableStyleId>{5C22544A-7EE6-4342-B048-85BDC9FD1C3A}</a:tableStyleId>
              </a:tblPr>
              <a:tblGrid>
                <a:gridCol w="3352800"/>
                <a:gridCol w="5029200"/>
              </a:tblGrid>
              <a:tr h="5410200">
                <a:tc>
                  <a:txBody>
                    <a:bodyPr/>
                    <a:lstStyle/>
                    <a:p>
                      <a:r>
                        <a:rPr kumimoji="0" lang="en-US" sz="1800" b="1" i="0" kern="1200" dirty="0" smtClean="0">
                          <a:solidFill>
                            <a:schemeClr val="tx1"/>
                          </a:solidFill>
                          <a:latin typeface="+mn-lt"/>
                          <a:ea typeface="+mn-ea"/>
                          <a:cs typeface="+mn-cs"/>
                        </a:rPr>
                        <a:t>Juvenile rheumatoid</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arthritis</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
                      </a:r>
                      <a:br>
                        <a:rPr kumimoji="0" lang="en-US" sz="1800" b="1" i="0" kern="1200" dirty="0" smtClean="0">
                          <a:solidFill>
                            <a:schemeClr val="tx1"/>
                          </a:solidFill>
                          <a:latin typeface="+mn-lt"/>
                          <a:ea typeface="+mn-ea"/>
                          <a:cs typeface="+mn-cs"/>
                        </a:rPr>
                      </a:br>
                      <a:endParaRPr lang="en-US" dirty="0">
                        <a:solidFill>
                          <a:schemeClr val="tx1"/>
                        </a:solidFill>
                      </a:endParaRPr>
                    </a:p>
                  </a:txBody>
                  <a:tcPr>
                    <a:gradFill>
                      <a:gsLst>
                        <a:gs pos="0">
                          <a:srgbClr val="5E9EFF"/>
                        </a:gs>
                        <a:gs pos="39999">
                          <a:srgbClr val="85C2FF"/>
                        </a:gs>
                        <a:gs pos="70000">
                          <a:srgbClr val="C4D6EB"/>
                        </a:gs>
                        <a:gs pos="100000">
                          <a:srgbClr val="FFEBFA"/>
                        </a:gs>
                      </a:gsLst>
                      <a:lin ang="5400000" scaled="0"/>
                    </a:gradFill>
                  </a:tcPr>
                </a:tc>
                <a:tc>
                  <a:txBody>
                    <a:bodyPr/>
                    <a:lstStyle/>
                    <a:p>
                      <a:r>
                        <a:rPr kumimoji="0" lang="en-US" sz="1800" b="1" i="0" kern="1200" dirty="0" smtClean="0">
                          <a:solidFill>
                            <a:schemeClr val="tx1"/>
                          </a:solidFill>
                          <a:latin typeface="+mn-lt"/>
                          <a:ea typeface="+mn-ea"/>
                          <a:cs typeface="+mn-cs"/>
                        </a:rPr>
                        <a:t>1.</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The patient is a child.</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2.</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 intermittent fevers which tend to peak in the evening</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and then suddenly disappear.</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3. poor appetite and lose weight.</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4</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 There may be blotchy rashes on his arms and legs.</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5. Anemia is also common.</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6. A joint may suddenly swell and stay larger than it</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usually is.</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7.The child may experience a stiff neck, hips or some</a:t>
                      </a:r>
                      <a:r>
                        <a:rPr kumimoji="0" lang="en-US" sz="1800" b="1" i="0" kern="1200" baseline="0" dirty="0" smtClean="0">
                          <a:solidFill>
                            <a:schemeClr val="tx1"/>
                          </a:solidFill>
                          <a:latin typeface="+mn-lt"/>
                          <a:ea typeface="+mn-ea"/>
                          <a:cs typeface="+mn-cs"/>
                        </a:rPr>
                        <a:t> </a:t>
                      </a:r>
                      <a:r>
                        <a:rPr kumimoji="0" lang="en-US" sz="1800" b="1" i="0" kern="1200" dirty="0" smtClean="0">
                          <a:solidFill>
                            <a:schemeClr val="tx1"/>
                          </a:solidFill>
                          <a:latin typeface="+mn-lt"/>
                          <a:ea typeface="+mn-ea"/>
                          <a:cs typeface="+mn-cs"/>
                        </a:rPr>
                        <a:t>other joint.</a:t>
                      </a:r>
                      <a:br>
                        <a:rPr kumimoji="0" lang="en-US" sz="1800" b="1" i="0" kern="1200" dirty="0" smtClean="0">
                          <a:solidFill>
                            <a:schemeClr val="tx1"/>
                          </a:solidFill>
                          <a:latin typeface="+mn-lt"/>
                          <a:ea typeface="+mn-ea"/>
                          <a:cs typeface="+mn-cs"/>
                        </a:rPr>
                      </a:br>
                      <a:r>
                        <a:rPr kumimoji="0" lang="en-US" sz="1800" b="1" i="0" kern="1200" dirty="0" smtClean="0">
                          <a:solidFill>
                            <a:schemeClr val="tx1"/>
                          </a:solidFill>
                          <a:latin typeface="+mn-lt"/>
                          <a:ea typeface="+mn-ea"/>
                          <a:cs typeface="+mn-cs"/>
                        </a:rPr>
                        <a:t/>
                      </a:r>
                      <a:br>
                        <a:rPr kumimoji="0" lang="en-US" sz="1800" b="1" i="0" kern="1200" dirty="0" smtClean="0">
                          <a:solidFill>
                            <a:schemeClr val="tx1"/>
                          </a:solidFill>
                          <a:latin typeface="+mn-lt"/>
                          <a:ea typeface="+mn-ea"/>
                          <a:cs typeface="+mn-cs"/>
                        </a:rPr>
                      </a:br>
                      <a:endParaRPr lang="en-US" dirty="0">
                        <a:solidFill>
                          <a:schemeClr val="tx1"/>
                        </a:solidFill>
                      </a:endParaRPr>
                    </a:p>
                  </a:txBody>
                  <a:tcPr>
                    <a:gradFill>
                      <a:gsLst>
                        <a:gs pos="0">
                          <a:srgbClr val="5E9EFF"/>
                        </a:gs>
                        <a:gs pos="39999">
                          <a:srgbClr val="85C2FF"/>
                        </a:gs>
                        <a:gs pos="70000">
                          <a:srgbClr val="C4D6EB"/>
                        </a:gs>
                        <a:gs pos="100000">
                          <a:srgbClr val="FFEBFA"/>
                        </a:gs>
                      </a:gsLst>
                      <a:lin ang="5400000" scaled="0"/>
                    </a:gra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1"/>
            <a:ext cx="7924800" cy="990599"/>
          </a:xfrm>
        </p:spPr>
        <p:txBody>
          <a:bodyPr>
            <a:normAutofit/>
          </a:bodyPr>
          <a:lstStyle/>
          <a:p>
            <a:pPr algn="l"/>
            <a:r>
              <a:rPr lang="en-US" dirty="0" smtClean="0">
                <a:solidFill>
                  <a:srgbClr val="FF0000"/>
                </a:solidFill>
              </a:rPr>
              <a:t>Summary</a:t>
            </a:r>
            <a:r>
              <a:rPr lang="en-US" dirty="0" smtClean="0"/>
              <a:t> </a:t>
            </a:r>
            <a:endParaRPr lang="en-US" dirty="0"/>
          </a:p>
        </p:txBody>
      </p:sp>
      <p:sp>
        <p:nvSpPr>
          <p:cNvPr id="3" name="Subtitle 2"/>
          <p:cNvSpPr>
            <a:spLocks noGrp="1"/>
          </p:cNvSpPr>
          <p:nvPr>
            <p:ph type="subTitle" idx="1"/>
          </p:nvPr>
        </p:nvSpPr>
        <p:spPr>
          <a:xfrm>
            <a:off x="381000" y="1600200"/>
            <a:ext cx="8077200" cy="4724400"/>
          </a:xfrm>
        </p:spPr>
        <p:txBody>
          <a:bodyPr/>
          <a:lstStyle/>
          <a:p>
            <a:pPr algn="l"/>
            <a:r>
              <a:rPr lang="en-US" dirty="0" smtClean="0"/>
              <a:t>1. Causes of arthritis</a:t>
            </a:r>
          </a:p>
          <a:p>
            <a:pPr algn="l"/>
            <a:endParaRPr lang="ar-IQ" dirty="0" smtClean="0"/>
          </a:p>
          <a:p>
            <a:pPr algn="l"/>
            <a:r>
              <a:rPr lang="en-US" dirty="0" smtClean="0"/>
              <a:t>2.Know type of Arthritis </a:t>
            </a:r>
          </a:p>
          <a:p>
            <a:pPr algn="l"/>
            <a:endParaRPr lang="en-US" dirty="0" smtClean="0"/>
          </a:p>
          <a:p>
            <a:pPr algn="l"/>
            <a:r>
              <a:rPr lang="en-US" dirty="0" smtClean="0"/>
              <a:t>3. General outline in management of arthritis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 rheumatic arthritis patients, at an early stage, the active inflammation in the joint occurs as:</a:t>
            </a:r>
            <a:br>
              <a:rPr lang="en-US" dirty="0" smtClean="0"/>
            </a:br>
            <a:r>
              <a:rPr lang="en-US" dirty="0" smtClean="0"/>
              <a:t/>
            </a:r>
            <a:br>
              <a:rPr lang="en-US" dirty="0" smtClean="0"/>
            </a:br>
            <a:r>
              <a:rPr lang="en-US" dirty="0" smtClean="0"/>
              <a:t> A. Lymph node enlargement</a:t>
            </a:r>
          </a:p>
          <a:p>
            <a:r>
              <a:rPr lang="en-US" dirty="0" smtClean="0"/>
              <a:t> B. Limitation in function </a:t>
            </a:r>
          </a:p>
          <a:p>
            <a:r>
              <a:rPr lang="en-US" dirty="0" smtClean="0"/>
              <a:t>C. Deformity of joints </a:t>
            </a:r>
          </a:p>
          <a:p>
            <a:r>
              <a:rPr lang="en-US" dirty="0" smtClean="0"/>
              <a:t>D. Immobilization of extremity </a:t>
            </a:r>
          </a:p>
          <a:p>
            <a:r>
              <a:rPr lang="en-US" dirty="0" smtClean="0"/>
              <a:t>E. Muscle atrophy</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solidFill>
                  <a:srgbClr val="FF0000"/>
                </a:solidFill>
              </a:rPr>
              <a:t>Question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92500" lnSpcReduction="20000"/>
          </a:bodyPr>
          <a:lstStyle/>
          <a:p>
            <a:r>
              <a:rPr lang="en-US" dirty="0" smtClean="0"/>
              <a:t>Which of the following would be the most significant early symptoms that should be assessed by the nurse when a patient reports the onset of symptoms of rheumatoid arthritis?</a:t>
            </a:r>
          </a:p>
          <a:p>
            <a:endParaRPr lang="en-US" dirty="0" smtClean="0"/>
          </a:p>
          <a:p>
            <a:r>
              <a:rPr lang="en-US" dirty="0" smtClean="0"/>
              <a:t>A. Limited motion of joint. </a:t>
            </a:r>
          </a:p>
          <a:p>
            <a:r>
              <a:rPr lang="en-US" dirty="0" smtClean="0"/>
              <a:t>B. Deformed joints of the hand. </a:t>
            </a:r>
          </a:p>
          <a:p>
            <a:r>
              <a:rPr lang="en-US" dirty="0" smtClean="0"/>
              <a:t>C. Early morning stiffness. </a:t>
            </a:r>
          </a:p>
          <a:p>
            <a:r>
              <a:rPr lang="en-US" dirty="0" smtClean="0"/>
              <a:t>D. Rheumatoid nodule. </a:t>
            </a:r>
          </a:p>
          <a:p>
            <a:r>
              <a:rPr lang="en-US" dirty="0" smtClean="0"/>
              <a:t>E. Muscle cramps.</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solidFill>
                  <a:srgbClr val="FF0000"/>
                </a:solidFill>
              </a:rPr>
              <a:t>Question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Hands and feet deformities of patients with rheumatoid arthritis are common resulting from:</a:t>
            </a:r>
            <a:br>
              <a:rPr lang="en-US" dirty="0" smtClean="0"/>
            </a:br>
            <a:r>
              <a:rPr lang="en-US" dirty="0" smtClean="0"/>
              <a:t/>
            </a:r>
            <a:br>
              <a:rPr lang="en-US" dirty="0" smtClean="0"/>
            </a:br>
            <a:r>
              <a:rPr lang="en-US" dirty="0" smtClean="0"/>
              <a:t> A. Pain</a:t>
            </a:r>
          </a:p>
          <a:p>
            <a:r>
              <a:rPr lang="en-US" dirty="0" smtClean="0"/>
              <a:t> B. Limited movement </a:t>
            </a:r>
          </a:p>
          <a:p>
            <a:r>
              <a:rPr lang="en-US" dirty="0" smtClean="0"/>
              <a:t>C. Joint swelling </a:t>
            </a:r>
          </a:p>
          <a:p>
            <a:r>
              <a:rPr lang="en-US" dirty="0" smtClean="0"/>
              <a:t>D. Fatigue</a:t>
            </a:r>
          </a:p>
          <a:p>
            <a:r>
              <a:rPr lang="en-US" dirty="0" smtClean="0"/>
              <a:t> E. Numbness</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solidFill>
                  <a:srgbClr val="FF0000"/>
                </a:solidFill>
              </a:rPr>
              <a:t>Question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Arthritis initially begins in which of the following joints?</a:t>
            </a:r>
            <a:br>
              <a:rPr lang="en-US" dirty="0" smtClean="0"/>
            </a:br>
            <a:r>
              <a:rPr lang="en-US" dirty="0" smtClean="0"/>
              <a:t/>
            </a:r>
            <a:br>
              <a:rPr lang="en-US" dirty="0" smtClean="0"/>
            </a:br>
            <a:r>
              <a:rPr lang="en-US" dirty="0" smtClean="0"/>
              <a:t> A. Elbow </a:t>
            </a:r>
          </a:p>
          <a:p>
            <a:r>
              <a:rPr lang="en-US" dirty="0" smtClean="0"/>
              <a:t>B. Hips </a:t>
            </a:r>
          </a:p>
          <a:p>
            <a:r>
              <a:rPr lang="en-US" dirty="0" smtClean="0"/>
              <a:t>C. Shoulder</a:t>
            </a:r>
          </a:p>
          <a:p>
            <a:r>
              <a:rPr lang="en-US" dirty="0" smtClean="0"/>
              <a:t> D. Knee </a:t>
            </a:r>
          </a:p>
          <a:p>
            <a:r>
              <a:rPr lang="en-US" dirty="0" smtClean="0"/>
              <a:t>E. Finger</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solidFill>
                  <a:srgbClr val="FF0000"/>
                </a:solidFill>
              </a:rPr>
              <a:t>Question</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 nurse is assessing a patient for risk factors known to contribute to osteoarthritis. What assessment</a:t>
            </a:r>
            <a:br>
              <a:rPr lang="en-US" dirty="0" smtClean="0"/>
            </a:br>
            <a:r>
              <a:rPr lang="en-US" dirty="0" smtClean="0"/>
              <a:t>finding would the nurse interpret as a risk factor?</a:t>
            </a:r>
            <a:br>
              <a:rPr lang="en-US" dirty="0" smtClean="0"/>
            </a:br>
            <a:endParaRPr lang="en-US" dirty="0" smtClean="0"/>
          </a:p>
          <a:p>
            <a:pPr>
              <a:buNone/>
            </a:pPr>
            <a:r>
              <a:rPr lang="en-US" dirty="0" smtClean="0"/>
              <a:t>  A) The patient has a 30 pack-year smoking history.</a:t>
            </a:r>
            <a:br>
              <a:rPr lang="en-US" dirty="0" smtClean="0"/>
            </a:br>
            <a:r>
              <a:rPr lang="en-US" dirty="0" smtClean="0"/>
              <a:t>B) The patients body mass index is 34 (obese).</a:t>
            </a:r>
            <a:br>
              <a:rPr lang="en-US" dirty="0" smtClean="0"/>
            </a:br>
            <a:r>
              <a:rPr lang="en-US" dirty="0" smtClean="0"/>
              <a:t>C) The patient has primary hypertension.</a:t>
            </a:r>
            <a:br>
              <a:rPr lang="en-US" dirty="0" smtClean="0"/>
            </a:br>
            <a:r>
              <a:rPr lang="en-US" dirty="0" smtClean="0"/>
              <a:t>D) The patient is 58 years old.</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solidFill>
                  <a:srgbClr val="FF0000"/>
                </a:solidFill>
              </a:rPr>
              <a:t>Question</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lstStyle/>
          <a:p>
            <a:pPr lvl="0">
              <a:buNone/>
            </a:pPr>
            <a:r>
              <a:rPr lang="en-US" sz="2800" dirty="0" smtClean="0">
                <a:solidFill>
                  <a:prstClr val="black"/>
                </a:solidFill>
                <a:latin typeface="Andalus" panose="02020603050405020304" pitchFamily="18" charset="-78"/>
                <a:cs typeface="Andalus" panose="02020603050405020304" pitchFamily="18" charset="-78"/>
              </a:rPr>
              <a:t>    Textbook of medical-surgical nursing Description: 14th edition. | Philadelphia : </a:t>
            </a:r>
            <a:r>
              <a:rPr lang="en-US" sz="2800" dirty="0" err="1" smtClean="0">
                <a:solidFill>
                  <a:prstClr val="black"/>
                </a:solidFill>
                <a:latin typeface="Andalus" panose="02020603050405020304" pitchFamily="18" charset="-78"/>
                <a:cs typeface="Andalus" panose="02020603050405020304" pitchFamily="18" charset="-78"/>
              </a:rPr>
              <a:t>Wolters</a:t>
            </a:r>
            <a:r>
              <a:rPr lang="en-US" sz="2800" dirty="0" smtClean="0">
                <a:solidFill>
                  <a:prstClr val="black"/>
                </a:solidFill>
                <a:latin typeface="Andalus" panose="02020603050405020304" pitchFamily="18" charset="-78"/>
                <a:cs typeface="Andalus" panose="02020603050405020304" pitchFamily="18" charset="-78"/>
              </a:rPr>
              <a:t> </a:t>
            </a:r>
            <a:r>
              <a:rPr lang="en-US" sz="2800" dirty="0" err="1" smtClean="0">
                <a:solidFill>
                  <a:prstClr val="black"/>
                </a:solidFill>
                <a:latin typeface="Andalus" panose="02020603050405020304" pitchFamily="18" charset="-78"/>
                <a:cs typeface="Andalus" panose="02020603050405020304" pitchFamily="18" charset="-78"/>
              </a:rPr>
              <a:t>Kluwer</a:t>
            </a:r>
            <a:r>
              <a:rPr lang="en-US" sz="2800" dirty="0" smtClean="0">
                <a:solidFill>
                  <a:prstClr val="black"/>
                </a:solidFill>
                <a:latin typeface="Andalus" panose="02020603050405020304" pitchFamily="18" charset="-78"/>
                <a:cs typeface="Andalus" panose="02020603050405020304" pitchFamily="18" charset="-78"/>
              </a:rPr>
              <a:t>, [2018], ISBN 9781496355157 (2-volume American edition</a:t>
            </a:r>
            <a:r>
              <a:rPr lang="en-US" sz="2800" dirty="0" smtClean="0">
                <a:solidFill>
                  <a:prstClr val="black"/>
                </a:solidFill>
                <a:latin typeface="Aparajita" panose="020B0604020202020204" pitchFamily="34" charset="0"/>
                <a:cs typeface="Aparajita" panose="020B0604020202020204" pitchFamily="34" charset="0"/>
              </a:rPr>
              <a:t>) </a:t>
            </a:r>
          </a:p>
          <a:p>
            <a:endParaRPr lang="en-US" dirty="0"/>
          </a:p>
        </p:txBody>
      </p:sp>
      <p:sp>
        <p:nvSpPr>
          <p:cNvPr id="3" name="Title 2"/>
          <p:cNvSpPr>
            <a:spLocks noGrp="1"/>
          </p:cNvSpPr>
          <p:nvPr>
            <p:ph type="title"/>
          </p:nvPr>
        </p:nvSpPr>
        <p:spPr/>
        <p:txBody>
          <a:bodyPr/>
          <a:lstStyle/>
          <a:p>
            <a:r>
              <a:rPr lang="en-US" dirty="0" smtClean="0">
                <a:solidFill>
                  <a:srgbClr val="FF0000"/>
                </a:solidFill>
              </a:rPr>
              <a:t>Reference</a:t>
            </a:r>
            <a:r>
              <a:rPr lang="en-US" dirty="0" smtClean="0"/>
              <a: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JPG"/>
          <p:cNvPicPr>
            <a:picLocks noChangeAspect="1"/>
          </p:cNvPicPr>
          <p:nvPr/>
        </p:nvPicPr>
        <p:blipFill>
          <a:blip r:embed="rId2"/>
          <a:stretch>
            <a:fillRect/>
          </a:stretch>
        </p:blipFill>
        <p:spPr>
          <a:xfrm>
            <a:off x="914400" y="228600"/>
            <a:ext cx="7302928" cy="600775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8.JPG"/>
          <p:cNvPicPr>
            <a:picLocks noGrp="1" noChangeAspect="1"/>
          </p:cNvPicPr>
          <p:nvPr>
            <p:ph idx="1"/>
          </p:nvPr>
        </p:nvPicPr>
        <p:blipFill>
          <a:blip r:embed="rId2"/>
          <a:stretch>
            <a:fillRect/>
          </a:stretch>
        </p:blipFill>
        <p:spPr>
          <a:xfrm>
            <a:off x="1328107" y="1481138"/>
            <a:ext cx="6487786" cy="4525962"/>
          </a:xfrm>
        </p:spPr>
      </p:pic>
      <p:sp>
        <p:nvSpPr>
          <p:cNvPr id="2" name="Title 1"/>
          <p:cNvSpPr>
            <a:spLocks noGrp="1"/>
          </p:cNvSpPr>
          <p:nvPr>
            <p:ph type="title"/>
          </p:nvPr>
        </p:nvSpPr>
        <p:spPr>
          <a:xfrm>
            <a:off x="304800" y="381000"/>
            <a:ext cx="8382000" cy="685800"/>
          </a:xfrm>
        </p:spPr>
        <p:txBody>
          <a:bodyPr>
            <a:normAutofit fontScale="90000"/>
          </a:bodyPr>
          <a:lstStyle/>
          <a:p>
            <a:r>
              <a:rPr lang="en-US" sz="5400" b="1" dirty="0" smtClean="0">
                <a:solidFill>
                  <a:schemeClr val="tx1"/>
                </a:solidFill>
              </a:rPr>
              <a:t>Rheumatoid arthritis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7.JPG"/>
          <p:cNvPicPr>
            <a:picLocks noGrp="1" noChangeAspect="1"/>
          </p:cNvPicPr>
          <p:nvPr>
            <p:ph idx="1"/>
          </p:nvPr>
        </p:nvPicPr>
        <p:blipFill>
          <a:blip r:embed="rId2"/>
          <a:stretch>
            <a:fillRect/>
          </a:stretch>
        </p:blipFill>
        <p:spPr>
          <a:xfrm>
            <a:off x="1141465" y="1481138"/>
            <a:ext cx="6861070" cy="4525962"/>
          </a:xfrm>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7.JPG"/>
          <p:cNvPicPr>
            <a:picLocks noGrp="1" noChangeAspect="1"/>
          </p:cNvPicPr>
          <p:nvPr>
            <p:ph idx="1"/>
          </p:nvPr>
        </p:nvPicPr>
        <p:blipFill>
          <a:blip r:embed="rId2"/>
          <a:stretch>
            <a:fillRect/>
          </a:stretch>
        </p:blipFill>
        <p:spPr>
          <a:xfrm>
            <a:off x="200802" y="630174"/>
            <a:ext cx="8333598" cy="5694427"/>
          </a:xfrm>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5.JPG"/>
          <p:cNvPicPr>
            <a:picLocks noGrp="1" noChangeAspect="1"/>
          </p:cNvPicPr>
          <p:nvPr>
            <p:ph idx="1"/>
          </p:nvPr>
        </p:nvPicPr>
        <p:blipFill>
          <a:blip r:embed="rId2"/>
          <a:stretch>
            <a:fillRect/>
          </a:stretch>
        </p:blipFill>
        <p:spPr>
          <a:xfrm>
            <a:off x="381000" y="757546"/>
            <a:ext cx="8077200" cy="5490854"/>
          </a:xfrm>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486</TotalTime>
  <Words>869</Words>
  <Application>Microsoft Office PowerPoint</Application>
  <PresentationFormat>On-screen Show (4:3)</PresentationFormat>
  <Paragraphs>150</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Concourse</vt:lpstr>
      <vt:lpstr>Slide 1</vt:lpstr>
      <vt:lpstr>Causes of arthritis  </vt:lpstr>
      <vt:lpstr>    Types and symptoms of arthritis  </vt:lpstr>
      <vt:lpstr>Slide 4</vt:lpstr>
      <vt:lpstr>Slide 5</vt:lpstr>
      <vt:lpstr>Rheumatoid arthritis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Osteoarthritis</vt:lpstr>
      <vt:lpstr>Slide 26</vt:lpstr>
      <vt:lpstr>Slide 27</vt:lpstr>
      <vt:lpstr>Slide 28</vt:lpstr>
      <vt:lpstr>Slide 29</vt:lpstr>
      <vt:lpstr>Slide 30</vt:lpstr>
      <vt:lpstr>Slide 31</vt:lpstr>
      <vt:lpstr>Slide 32</vt:lpstr>
      <vt:lpstr>Slide 33</vt:lpstr>
      <vt:lpstr>Slide 34</vt:lpstr>
      <vt:lpstr>Symptoms </vt:lpstr>
      <vt:lpstr>Slide 36</vt:lpstr>
      <vt:lpstr>Slide 37</vt:lpstr>
      <vt:lpstr>Risk factors </vt:lpstr>
      <vt:lpstr>Tests and diagnosis </vt:lpstr>
      <vt:lpstr>Treatment </vt:lpstr>
      <vt:lpstr>Slide 41</vt:lpstr>
      <vt:lpstr>Initial treatment options for mild osteoarthritis </vt:lpstr>
      <vt:lpstr>Treatment options for moderate osteoarthritis </vt:lpstr>
      <vt:lpstr>Treatment options for severe osteoarthritis </vt:lpstr>
      <vt:lpstr>Surgery for osteoarthritis </vt:lpstr>
      <vt:lpstr>Slide 46</vt:lpstr>
      <vt:lpstr>Knee arthrodesis</vt:lpstr>
      <vt:lpstr>Slide 48</vt:lpstr>
      <vt:lpstr>Slide 49</vt:lpstr>
      <vt:lpstr>Summary </vt:lpstr>
      <vt:lpstr>Question</vt:lpstr>
      <vt:lpstr>Question</vt:lpstr>
      <vt:lpstr>Question </vt:lpstr>
      <vt:lpstr>Question</vt:lpstr>
      <vt:lpstr>Question</vt:lpstr>
      <vt:lpstr>Reference </vt:lpstr>
      <vt:lpstr>Slide 57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Medo</dc:creator>
  <cp:lastModifiedBy>Medo</cp:lastModifiedBy>
  <cp:revision>29</cp:revision>
  <dcterms:created xsi:type="dcterms:W3CDTF">2006-08-16T00:00:00Z</dcterms:created>
  <dcterms:modified xsi:type="dcterms:W3CDTF">2023-02-23T09:41:09Z</dcterms:modified>
</cp:coreProperties>
</file>